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33"/>
  </p:notesMasterIdLst>
  <p:handoutMasterIdLst>
    <p:handoutMasterId r:id="rId34"/>
  </p:handoutMasterIdLst>
  <p:sldIdLst>
    <p:sldId id="410" r:id="rId5"/>
    <p:sldId id="383" r:id="rId6"/>
    <p:sldId id="430" r:id="rId7"/>
    <p:sldId id="431" r:id="rId8"/>
    <p:sldId id="397" r:id="rId9"/>
    <p:sldId id="391" r:id="rId10"/>
    <p:sldId id="408" r:id="rId11"/>
    <p:sldId id="416" r:id="rId12"/>
    <p:sldId id="411" r:id="rId13"/>
    <p:sldId id="417" r:id="rId14"/>
    <p:sldId id="419" r:id="rId15"/>
    <p:sldId id="432" r:id="rId16"/>
    <p:sldId id="412" r:id="rId17"/>
    <p:sldId id="418" r:id="rId18"/>
    <p:sldId id="420" r:id="rId19"/>
    <p:sldId id="422" r:id="rId20"/>
    <p:sldId id="421" r:id="rId21"/>
    <p:sldId id="423" r:id="rId22"/>
    <p:sldId id="413" r:id="rId23"/>
    <p:sldId id="424" r:id="rId24"/>
    <p:sldId id="425" r:id="rId25"/>
    <p:sldId id="426" r:id="rId26"/>
    <p:sldId id="427" r:id="rId27"/>
    <p:sldId id="414" r:id="rId28"/>
    <p:sldId id="428" r:id="rId29"/>
    <p:sldId id="429" r:id="rId30"/>
    <p:sldId id="415" r:id="rId31"/>
    <p:sldId id="398"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9CEBA5-C248-4007-B86B-0EED35D71869}" v="4" dt="2026-01-09T15:55:55.208"/>
  </p1510:revLst>
</p1510:revInfo>
</file>

<file path=ppt/tableStyles.xml><?xml version="1.0" encoding="utf-8"?>
<a:tblStyleLst xmlns:a="http://schemas.openxmlformats.org/drawingml/2006/main" def="{8A107856-5554-42FB-B03E-39F5DBC370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9" autoAdjust="0"/>
    <p:restoredTop sz="96327" autoAdjust="0"/>
  </p:normalViewPr>
  <p:slideViewPr>
    <p:cSldViewPr snapToGrid="0">
      <p:cViewPr varScale="1">
        <p:scale>
          <a:sx n="161" d="100"/>
          <a:sy n="161" d="100"/>
        </p:scale>
        <p:origin x="232" y="10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42"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nners, William [AG]" userId="4b6a4469-9d1f-4296-9fbe-a13304de7612" providerId="ADAL" clId="{2900DDAC-C478-41A0-8F5C-3AA4DF1F9FE8}"/>
    <pc:docChg chg="custSel addSld modSld">
      <pc:chgData name="Conners, William [AG]" userId="4b6a4469-9d1f-4296-9fbe-a13304de7612" providerId="ADAL" clId="{2900DDAC-C478-41A0-8F5C-3AA4DF1F9FE8}" dt="2026-01-09T15:58:15.655" v="39" actId="20577"/>
      <pc:docMkLst>
        <pc:docMk/>
      </pc:docMkLst>
      <pc:sldChg chg="modSp mod">
        <pc:chgData name="Conners, William [AG]" userId="4b6a4469-9d1f-4296-9fbe-a13304de7612" providerId="ADAL" clId="{2900DDAC-C478-41A0-8F5C-3AA4DF1F9FE8}" dt="2026-01-09T15:58:15.655" v="39" actId="20577"/>
        <pc:sldMkLst>
          <pc:docMk/>
          <pc:sldMk cId="3390304222" sldId="410"/>
        </pc:sldMkLst>
        <pc:spChg chg="mod">
          <ac:chgData name="Conners, William [AG]" userId="4b6a4469-9d1f-4296-9fbe-a13304de7612" providerId="ADAL" clId="{2900DDAC-C478-41A0-8F5C-3AA4DF1F9FE8}" dt="2026-01-09T15:58:15.655" v="39" actId="20577"/>
          <ac:spMkLst>
            <pc:docMk/>
            <pc:sldMk cId="3390304222" sldId="410"/>
            <ac:spMk id="4" creationId="{EE36575C-29FF-B79C-E64E-1C1A91901B7F}"/>
          </ac:spMkLst>
        </pc:spChg>
      </pc:sldChg>
      <pc:sldChg chg="delSp modSp new mod">
        <pc:chgData name="Conners, William [AG]" userId="4b6a4469-9d1f-4296-9fbe-a13304de7612" providerId="ADAL" clId="{2900DDAC-C478-41A0-8F5C-3AA4DF1F9FE8}" dt="2026-01-09T15:56:07.417" v="10" actId="27636"/>
        <pc:sldMkLst>
          <pc:docMk/>
          <pc:sldMk cId="443996459" sldId="432"/>
        </pc:sldMkLst>
        <pc:spChg chg="mod">
          <ac:chgData name="Conners, William [AG]" userId="4b6a4469-9d1f-4296-9fbe-a13304de7612" providerId="ADAL" clId="{2900DDAC-C478-41A0-8F5C-3AA4DF1F9FE8}" dt="2026-01-09T15:55:56.176" v="7" actId="20577"/>
          <ac:spMkLst>
            <pc:docMk/>
            <pc:sldMk cId="443996459" sldId="432"/>
            <ac:spMk id="2" creationId="{7C6474F9-5052-1CE0-5FE9-21282398757D}"/>
          </ac:spMkLst>
        </pc:spChg>
        <pc:spChg chg="mod">
          <ac:chgData name="Conners, William [AG]" userId="4b6a4469-9d1f-4296-9fbe-a13304de7612" providerId="ADAL" clId="{2900DDAC-C478-41A0-8F5C-3AA4DF1F9FE8}" dt="2026-01-09T15:56:07.417" v="10" actId="27636"/>
          <ac:spMkLst>
            <pc:docMk/>
            <pc:sldMk cId="443996459" sldId="432"/>
            <ac:spMk id="3" creationId="{C149A4D5-B5D9-50CE-4D71-51913AE4DFE6}"/>
          </ac:spMkLst>
        </pc:spChg>
        <pc:spChg chg="del">
          <ac:chgData name="Conners, William [AG]" userId="4b6a4469-9d1f-4296-9fbe-a13304de7612" providerId="ADAL" clId="{2900DDAC-C478-41A0-8F5C-3AA4DF1F9FE8}" dt="2026-01-09T15:56:03.914" v="8" actId="478"/>
          <ac:spMkLst>
            <pc:docMk/>
            <pc:sldMk cId="443996459" sldId="432"/>
            <ac:spMk id="4" creationId="{ED65338A-55A6-3106-EB94-34543857A350}"/>
          </ac:spMkLst>
        </pc:sp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4.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6.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7.xml.rels><?xml version="1.0" encoding="UTF-8" standalone="yes"?>
<Relationships xmlns="http://schemas.openxmlformats.org/package/2006/relationships"><Relationship Id="rId1" Type="http://schemas.openxmlformats.org/officeDocument/2006/relationships/hyperlink" Target="mailto:NJATP@ag.nj.gov" TargetMode="External"/></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4.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6.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7.xml.rels><?xml version="1.0" encoding="UTF-8" standalone="yes"?>
<Relationships xmlns="http://schemas.openxmlformats.org/package/2006/relationships"><Relationship Id="rId1" Type="http://schemas.openxmlformats.org/officeDocument/2006/relationships/hyperlink" Target="mailto:NJATP@ag.nj.gov" TargetMode="Externa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8483F1-EC70-4CB2-820E-62A0478C46BE}"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C873137B-226B-42E8-9C54-CD01FE9EC3BD}">
      <dgm:prSet/>
      <dgm:spPr/>
      <dgm:t>
        <a:bodyPr/>
        <a:lstStyle/>
        <a:p>
          <a:r>
            <a:rPr lang="en-US" b="0" i="0" dirty="0">
              <a:solidFill>
                <a:schemeClr val="bg1"/>
              </a:solidFill>
            </a:rPr>
            <a:t>Increasing viability of agritourism operations.</a:t>
          </a:r>
          <a:endParaRPr lang="en-US" dirty="0">
            <a:solidFill>
              <a:schemeClr val="bg1"/>
            </a:solidFill>
          </a:endParaRPr>
        </a:p>
      </dgm:t>
    </dgm:pt>
    <dgm:pt modelId="{5B723066-92F9-48A9-AB48-DEC3633B8094}" type="parTrans" cxnId="{521501C4-B22B-4691-80C9-B5C4AC25553E}">
      <dgm:prSet/>
      <dgm:spPr/>
      <dgm:t>
        <a:bodyPr/>
        <a:lstStyle/>
        <a:p>
          <a:endParaRPr lang="en-US"/>
        </a:p>
      </dgm:t>
    </dgm:pt>
    <dgm:pt modelId="{6933BDB4-A3CE-451A-9AEF-60B07C6A9789}" type="sibTrans" cxnId="{521501C4-B22B-4691-80C9-B5C4AC25553E}">
      <dgm:prSet/>
      <dgm:spPr/>
      <dgm:t>
        <a:bodyPr/>
        <a:lstStyle/>
        <a:p>
          <a:endParaRPr lang="en-US"/>
        </a:p>
      </dgm:t>
    </dgm:pt>
    <dgm:pt modelId="{40447AE6-6F79-4D8D-B808-88089E3702C5}">
      <dgm:prSet/>
      <dgm:spPr/>
      <dgm:t>
        <a:bodyPr/>
        <a:lstStyle/>
        <a:p>
          <a:r>
            <a:rPr lang="en-US" b="0" i="0" dirty="0">
              <a:solidFill>
                <a:schemeClr val="bg1"/>
              </a:solidFill>
            </a:rPr>
            <a:t>Increasing economic impact of New Jersey’s agritourism industry.</a:t>
          </a:r>
          <a:endParaRPr lang="en-US" dirty="0">
            <a:solidFill>
              <a:schemeClr val="bg1"/>
            </a:solidFill>
          </a:endParaRPr>
        </a:p>
      </dgm:t>
    </dgm:pt>
    <dgm:pt modelId="{F17514FC-BF17-47A9-BCC7-EBC565FD6339}" type="parTrans" cxnId="{ED9BAAA5-B73E-4249-88A8-F16FAC542B8C}">
      <dgm:prSet/>
      <dgm:spPr/>
      <dgm:t>
        <a:bodyPr/>
        <a:lstStyle/>
        <a:p>
          <a:endParaRPr lang="en-US"/>
        </a:p>
      </dgm:t>
    </dgm:pt>
    <dgm:pt modelId="{F8C1713F-508D-430E-9A1D-C0C4DBED7B45}" type="sibTrans" cxnId="{ED9BAAA5-B73E-4249-88A8-F16FAC542B8C}">
      <dgm:prSet/>
      <dgm:spPr/>
      <dgm:t>
        <a:bodyPr/>
        <a:lstStyle/>
        <a:p>
          <a:endParaRPr lang="en-US"/>
        </a:p>
      </dgm:t>
    </dgm:pt>
    <dgm:pt modelId="{C7FEBF1A-31DF-4F17-8BB1-62A1D7A24254}">
      <dgm:prSet/>
      <dgm:spPr/>
      <dgm:t>
        <a:bodyPr/>
        <a:lstStyle/>
        <a:p>
          <a:r>
            <a:rPr lang="en-US" b="0" i="0" dirty="0">
              <a:solidFill>
                <a:schemeClr val="bg1"/>
              </a:solidFill>
            </a:rPr>
            <a:t>Expanding marketing and event promotion capacity. </a:t>
          </a:r>
          <a:endParaRPr lang="en-US" dirty="0">
            <a:solidFill>
              <a:schemeClr val="bg1"/>
            </a:solidFill>
          </a:endParaRPr>
        </a:p>
      </dgm:t>
    </dgm:pt>
    <dgm:pt modelId="{84FB0496-E4A7-41D4-A090-61511EFD7A83}" type="parTrans" cxnId="{0CC000E7-2669-4454-BD65-788DF5555B0B}">
      <dgm:prSet/>
      <dgm:spPr/>
      <dgm:t>
        <a:bodyPr/>
        <a:lstStyle/>
        <a:p>
          <a:endParaRPr lang="en-US"/>
        </a:p>
      </dgm:t>
    </dgm:pt>
    <dgm:pt modelId="{017E5FB0-6AC5-482D-AB2B-A54755B94CB5}" type="sibTrans" cxnId="{0CC000E7-2669-4454-BD65-788DF5555B0B}">
      <dgm:prSet/>
      <dgm:spPr/>
      <dgm:t>
        <a:bodyPr/>
        <a:lstStyle/>
        <a:p>
          <a:endParaRPr lang="en-US"/>
        </a:p>
      </dgm:t>
    </dgm:pt>
    <dgm:pt modelId="{5705C78A-3B89-423C-93B7-1822DA6BF558}">
      <dgm:prSet/>
      <dgm:spPr/>
      <dgm:t>
        <a:bodyPr/>
        <a:lstStyle/>
        <a:p>
          <a:r>
            <a:rPr lang="en-US" b="0" i="0" dirty="0">
              <a:solidFill>
                <a:schemeClr val="bg1"/>
              </a:solidFill>
            </a:rPr>
            <a:t>Implementation and dissemination of agritourism best practices. </a:t>
          </a:r>
          <a:endParaRPr lang="en-US" dirty="0">
            <a:solidFill>
              <a:schemeClr val="bg1"/>
            </a:solidFill>
          </a:endParaRPr>
        </a:p>
      </dgm:t>
    </dgm:pt>
    <dgm:pt modelId="{D319273D-55D0-4D08-91F8-8996CEFC1D8B}" type="parTrans" cxnId="{0771C505-7FFB-4BC0-B909-7D93EDEB5AB0}">
      <dgm:prSet/>
      <dgm:spPr/>
      <dgm:t>
        <a:bodyPr/>
        <a:lstStyle/>
        <a:p>
          <a:endParaRPr lang="en-US"/>
        </a:p>
      </dgm:t>
    </dgm:pt>
    <dgm:pt modelId="{7F77E23E-0149-42FF-ABD2-9C625553AFBC}" type="sibTrans" cxnId="{0771C505-7FFB-4BC0-B909-7D93EDEB5AB0}">
      <dgm:prSet/>
      <dgm:spPr/>
      <dgm:t>
        <a:bodyPr/>
        <a:lstStyle/>
        <a:p>
          <a:endParaRPr lang="en-US"/>
        </a:p>
      </dgm:t>
    </dgm:pt>
    <dgm:pt modelId="{88CB9D3F-4E0E-46D9-AD91-D421CF2B86B9}" type="pres">
      <dgm:prSet presAssocID="{EA8483F1-EC70-4CB2-820E-62A0478C46BE}" presName="root" presStyleCnt="0">
        <dgm:presLayoutVars>
          <dgm:dir/>
          <dgm:resizeHandles val="exact"/>
        </dgm:presLayoutVars>
      </dgm:prSet>
      <dgm:spPr/>
    </dgm:pt>
    <dgm:pt modelId="{C3BD0FFA-DEF6-4DFA-8DEE-3DF50D7F671E}" type="pres">
      <dgm:prSet presAssocID="{C873137B-226B-42E8-9C54-CD01FE9EC3BD}" presName="compNode" presStyleCnt="0"/>
      <dgm:spPr/>
    </dgm:pt>
    <dgm:pt modelId="{44098F74-2D61-454D-B883-AA0301EE78EA}" type="pres">
      <dgm:prSet presAssocID="{C873137B-226B-42E8-9C54-CD01FE9EC3BD}" presName="bgRect" presStyleLbl="bgShp" presStyleIdx="0" presStyleCnt="4"/>
      <dgm:spPr/>
    </dgm:pt>
    <dgm:pt modelId="{AE90123D-5EB6-4FA7-B290-1F80C49DCF54}" type="pres">
      <dgm:prSet presAssocID="{C873137B-226B-42E8-9C54-CD01FE9EC3B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pward trend"/>
        </a:ext>
      </dgm:extLst>
    </dgm:pt>
    <dgm:pt modelId="{EC796B6F-C3D7-4960-9E5C-FCC4ED7571E8}" type="pres">
      <dgm:prSet presAssocID="{C873137B-226B-42E8-9C54-CD01FE9EC3BD}" presName="spaceRect" presStyleCnt="0"/>
      <dgm:spPr/>
    </dgm:pt>
    <dgm:pt modelId="{D3990B5F-04CB-47C3-9918-D46013857B66}" type="pres">
      <dgm:prSet presAssocID="{C873137B-226B-42E8-9C54-CD01FE9EC3BD}" presName="parTx" presStyleLbl="revTx" presStyleIdx="0" presStyleCnt="4">
        <dgm:presLayoutVars>
          <dgm:chMax val="0"/>
          <dgm:chPref val="0"/>
        </dgm:presLayoutVars>
      </dgm:prSet>
      <dgm:spPr/>
    </dgm:pt>
    <dgm:pt modelId="{82FCBB3B-B0DF-4334-9E23-A028011D9A7A}" type="pres">
      <dgm:prSet presAssocID="{6933BDB4-A3CE-451A-9AEF-60B07C6A9789}" presName="sibTrans" presStyleCnt="0"/>
      <dgm:spPr/>
    </dgm:pt>
    <dgm:pt modelId="{1DEB6D4D-AA4B-46FB-910D-522373E6F5C2}" type="pres">
      <dgm:prSet presAssocID="{40447AE6-6F79-4D8D-B808-88089E3702C5}" presName="compNode" presStyleCnt="0"/>
      <dgm:spPr/>
    </dgm:pt>
    <dgm:pt modelId="{073B0635-4EF6-4BAE-A829-734F8BA14D80}" type="pres">
      <dgm:prSet presAssocID="{40447AE6-6F79-4D8D-B808-88089E3702C5}" presName="bgRect" presStyleLbl="bgShp" presStyleIdx="1" presStyleCnt="4"/>
      <dgm:spPr/>
    </dgm:pt>
    <dgm:pt modelId="{3CA83D64-A61D-4A28-A28C-BC6AE604E997}" type="pres">
      <dgm:prSet presAssocID="{40447AE6-6F79-4D8D-B808-88089E3702C5}"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siness Growth"/>
        </a:ext>
      </dgm:extLst>
    </dgm:pt>
    <dgm:pt modelId="{501BA426-1089-46FA-9985-BB7910F738DF}" type="pres">
      <dgm:prSet presAssocID="{40447AE6-6F79-4D8D-B808-88089E3702C5}" presName="spaceRect" presStyleCnt="0"/>
      <dgm:spPr/>
    </dgm:pt>
    <dgm:pt modelId="{32BEB905-DACD-4397-BB5F-73B8A2F8E332}" type="pres">
      <dgm:prSet presAssocID="{40447AE6-6F79-4D8D-B808-88089E3702C5}" presName="parTx" presStyleLbl="revTx" presStyleIdx="1" presStyleCnt="4">
        <dgm:presLayoutVars>
          <dgm:chMax val="0"/>
          <dgm:chPref val="0"/>
        </dgm:presLayoutVars>
      </dgm:prSet>
      <dgm:spPr/>
    </dgm:pt>
    <dgm:pt modelId="{52F3D9BA-9785-48A3-AA68-180F39771E87}" type="pres">
      <dgm:prSet presAssocID="{F8C1713F-508D-430E-9A1D-C0C4DBED7B45}" presName="sibTrans" presStyleCnt="0"/>
      <dgm:spPr/>
    </dgm:pt>
    <dgm:pt modelId="{A468B94D-50B8-430F-949A-55A2D45BE647}" type="pres">
      <dgm:prSet presAssocID="{C7FEBF1A-31DF-4F17-8BB1-62A1D7A24254}" presName="compNode" presStyleCnt="0"/>
      <dgm:spPr/>
    </dgm:pt>
    <dgm:pt modelId="{70AC8F62-DFE9-4C75-8EBE-3ACB5738BFB8}" type="pres">
      <dgm:prSet presAssocID="{C7FEBF1A-31DF-4F17-8BB1-62A1D7A24254}" presName="bgRect" presStyleLbl="bgShp" presStyleIdx="2" presStyleCnt="4"/>
      <dgm:spPr/>
    </dgm:pt>
    <dgm:pt modelId="{940FD8FC-1039-46FA-8EB4-56466D8244E4}" type="pres">
      <dgm:prSet presAssocID="{C7FEBF1A-31DF-4F17-8BB1-62A1D7A24254}"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egaphone"/>
        </a:ext>
      </dgm:extLst>
    </dgm:pt>
    <dgm:pt modelId="{5D896FCA-52CF-4658-B19E-93E80036318C}" type="pres">
      <dgm:prSet presAssocID="{C7FEBF1A-31DF-4F17-8BB1-62A1D7A24254}" presName="spaceRect" presStyleCnt="0"/>
      <dgm:spPr/>
    </dgm:pt>
    <dgm:pt modelId="{0CD24AB9-6B9F-43CB-AF5F-07315BA642A2}" type="pres">
      <dgm:prSet presAssocID="{C7FEBF1A-31DF-4F17-8BB1-62A1D7A24254}" presName="parTx" presStyleLbl="revTx" presStyleIdx="2" presStyleCnt="4">
        <dgm:presLayoutVars>
          <dgm:chMax val="0"/>
          <dgm:chPref val="0"/>
        </dgm:presLayoutVars>
      </dgm:prSet>
      <dgm:spPr/>
    </dgm:pt>
    <dgm:pt modelId="{7BD65F11-6314-4908-94FF-40B1155F79C0}" type="pres">
      <dgm:prSet presAssocID="{017E5FB0-6AC5-482D-AB2B-A54755B94CB5}" presName="sibTrans" presStyleCnt="0"/>
      <dgm:spPr/>
    </dgm:pt>
    <dgm:pt modelId="{7B288C42-F1F3-42CE-AF74-6D73E85AED87}" type="pres">
      <dgm:prSet presAssocID="{5705C78A-3B89-423C-93B7-1822DA6BF558}" presName="compNode" presStyleCnt="0"/>
      <dgm:spPr/>
    </dgm:pt>
    <dgm:pt modelId="{D2C6B992-2514-48F4-84B9-924B5C502C38}" type="pres">
      <dgm:prSet presAssocID="{5705C78A-3B89-423C-93B7-1822DA6BF558}" presName="bgRect" presStyleLbl="bgShp" presStyleIdx="3" presStyleCnt="4"/>
      <dgm:spPr/>
    </dgm:pt>
    <dgm:pt modelId="{D8602AE1-CA19-446A-9A18-E7FB6FAF3FE5}" type="pres">
      <dgm:prSet presAssocID="{5705C78A-3B89-423C-93B7-1822DA6BF558}"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Flowchart"/>
        </a:ext>
      </dgm:extLst>
    </dgm:pt>
    <dgm:pt modelId="{3C3B8112-3D2A-4D6E-B37D-7A6A533D2B63}" type="pres">
      <dgm:prSet presAssocID="{5705C78A-3B89-423C-93B7-1822DA6BF558}" presName="spaceRect" presStyleCnt="0"/>
      <dgm:spPr/>
    </dgm:pt>
    <dgm:pt modelId="{E1A922BE-C858-45AC-AE11-80BED07339B7}" type="pres">
      <dgm:prSet presAssocID="{5705C78A-3B89-423C-93B7-1822DA6BF558}" presName="parTx" presStyleLbl="revTx" presStyleIdx="3" presStyleCnt="4">
        <dgm:presLayoutVars>
          <dgm:chMax val="0"/>
          <dgm:chPref val="0"/>
        </dgm:presLayoutVars>
      </dgm:prSet>
      <dgm:spPr/>
    </dgm:pt>
  </dgm:ptLst>
  <dgm:cxnLst>
    <dgm:cxn modelId="{0771C505-7FFB-4BC0-B909-7D93EDEB5AB0}" srcId="{EA8483F1-EC70-4CB2-820E-62A0478C46BE}" destId="{5705C78A-3B89-423C-93B7-1822DA6BF558}" srcOrd="3" destOrd="0" parTransId="{D319273D-55D0-4D08-91F8-8996CEFC1D8B}" sibTransId="{7F77E23E-0149-42FF-ABD2-9C625553AFBC}"/>
    <dgm:cxn modelId="{C83CC034-5C70-415D-812E-C69C66F29C09}" type="presOf" srcId="{5705C78A-3B89-423C-93B7-1822DA6BF558}" destId="{E1A922BE-C858-45AC-AE11-80BED07339B7}" srcOrd="0" destOrd="0" presId="urn:microsoft.com/office/officeart/2018/2/layout/IconVerticalSolidList"/>
    <dgm:cxn modelId="{0DA98263-4B51-4ADE-BD26-649E61B87380}" type="presOf" srcId="{C873137B-226B-42E8-9C54-CD01FE9EC3BD}" destId="{D3990B5F-04CB-47C3-9918-D46013857B66}" srcOrd="0" destOrd="0" presId="urn:microsoft.com/office/officeart/2018/2/layout/IconVerticalSolidList"/>
    <dgm:cxn modelId="{987E937D-962A-43AD-87CB-FB1DE1DA3482}" type="presOf" srcId="{C7FEBF1A-31DF-4F17-8BB1-62A1D7A24254}" destId="{0CD24AB9-6B9F-43CB-AF5F-07315BA642A2}" srcOrd="0" destOrd="0" presId="urn:microsoft.com/office/officeart/2018/2/layout/IconVerticalSolidList"/>
    <dgm:cxn modelId="{72941089-013F-4DC5-AC0C-B5D2831EE306}" type="presOf" srcId="{EA8483F1-EC70-4CB2-820E-62A0478C46BE}" destId="{88CB9D3F-4E0E-46D9-AD91-D421CF2B86B9}" srcOrd="0" destOrd="0" presId="urn:microsoft.com/office/officeart/2018/2/layout/IconVerticalSolidList"/>
    <dgm:cxn modelId="{6DF4C68F-AFE5-4422-8FA6-16A911C12256}" type="presOf" srcId="{40447AE6-6F79-4D8D-B808-88089E3702C5}" destId="{32BEB905-DACD-4397-BB5F-73B8A2F8E332}" srcOrd="0" destOrd="0" presId="urn:microsoft.com/office/officeart/2018/2/layout/IconVerticalSolidList"/>
    <dgm:cxn modelId="{ED9BAAA5-B73E-4249-88A8-F16FAC542B8C}" srcId="{EA8483F1-EC70-4CB2-820E-62A0478C46BE}" destId="{40447AE6-6F79-4D8D-B808-88089E3702C5}" srcOrd="1" destOrd="0" parTransId="{F17514FC-BF17-47A9-BCC7-EBC565FD6339}" sibTransId="{F8C1713F-508D-430E-9A1D-C0C4DBED7B45}"/>
    <dgm:cxn modelId="{521501C4-B22B-4691-80C9-B5C4AC25553E}" srcId="{EA8483F1-EC70-4CB2-820E-62A0478C46BE}" destId="{C873137B-226B-42E8-9C54-CD01FE9EC3BD}" srcOrd="0" destOrd="0" parTransId="{5B723066-92F9-48A9-AB48-DEC3633B8094}" sibTransId="{6933BDB4-A3CE-451A-9AEF-60B07C6A9789}"/>
    <dgm:cxn modelId="{0CC000E7-2669-4454-BD65-788DF5555B0B}" srcId="{EA8483F1-EC70-4CB2-820E-62A0478C46BE}" destId="{C7FEBF1A-31DF-4F17-8BB1-62A1D7A24254}" srcOrd="2" destOrd="0" parTransId="{84FB0496-E4A7-41D4-A090-61511EFD7A83}" sibTransId="{017E5FB0-6AC5-482D-AB2B-A54755B94CB5}"/>
    <dgm:cxn modelId="{5D9ADE9B-5033-417C-97A4-38CF1F925E5C}" type="presParOf" srcId="{88CB9D3F-4E0E-46D9-AD91-D421CF2B86B9}" destId="{C3BD0FFA-DEF6-4DFA-8DEE-3DF50D7F671E}" srcOrd="0" destOrd="0" presId="urn:microsoft.com/office/officeart/2018/2/layout/IconVerticalSolidList"/>
    <dgm:cxn modelId="{00A6D94B-9D53-4B77-811B-FA348CE55D05}" type="presParOf" srcId="{C3BD0FFA-DEF6-4DFA-8DEE-3DF50D7F671E}" destId="{44098F74-2D61-454D-B883-AA0301EE78EA}" srcOrd="0" destOrd="0" presId="urn:microsoft.com/office/officeart/2018/2/layout/IconVerticalSolidList"/>
    <dgm:cxn modelId="{6DA3728D-35C9-44EF-8879-D30A47FE4495}" type="presParOf" srcId="{C3BD0FFA-DEF6-4DFA-8DEE-3DF50D7F671E}" destId="{AE90123D-5EB6-4FA7-B290-1F80C49DCF54}" srcOrd="1" destOrd="0" presId="urn:microsoft.com/office/officeart/2018/2/layout/IconVerticalSolidList"/>
    <dgm:cxn modelId="{A81DB207-8BCF-44AF-B1FD-5531E4947EA5}" type="presParOf" srcId="{C3BD0FFA-DEF6-4DFA-8DEE-3DF50D7F671E}" destId="{EC796B6F-C3D7-4960-9E5C-FCC4ED7571E8}" srcOrd="2" destOrd="0" presId="urn:microsoft.com/office/officeart/2018/2/layout/IconVerticalSolidList"/>
    <dgm:cxn modelId="{BED87E03-5732-4F8E-B3B4-F554C17C0C62}" type="presParOf" srcId="{C3BD0FFA-DEF6-4DFA-8DEE-3DF50D7F671E}" destId="{D3990B5F-04CB-47C3-9918-D46013857B66}" srcOrd="3" destOrd="0" presId="urn:microsoft.com/office/officeart/2018/2/layout/IconVerticalSolidList"/>
    <dgm:cxn modelId="{99B30E32-1593-44EA-A62C-F62A037425E9}" type="presParOf" srcId="{88CB9D3F-4E0E-46D9-AD91-D421CF2B86B9}" destId="{82FCBB3B-B0DF-4334-9E23-A028011D9A7A}" srcOrd="1" destOrd="0" presId="urn:microsoft.com/office/officeart/2018/2/layout/IconVerticalSolidList"/>
    <dgm:cxn modelId="{20546846-10FF-4F5D-93D6-4AB715FCD130}" type="presParOf" srcId="{88CB9D3F-4E0E-46D9-AD91-D421CF2B86B9}" destId="{1DEB6D4D-AA4B-46FB-910D-522373E6F5C2}" srcOrd="2" destOrd="0" presId="urn:microsoft.com/office/officeart/2018/2/layout/IconVerticalSolidList"/>
    <dgm:cxn modelId="{E786C1C5-7CA0-4998-8A2A-3475DF12A51A}" type="presParOf" srcId="{1DEB6D4D-AA4B-46FB-910D-522373E6F5C2}" destId="{073B0635-4EF6-4BAE-A829-734F8BA14D80}" srcOrd="0" destOrd="0" presId="urn:microsoft.com/office/officeart/2018/2/layout/IconVerticalSolidList"/>
    <dgm:cxn modelId="{EDB90FC7-5E1E-4489-A5DF-F84372FD82AE}" type="presParOf" srcId="{1DEB6D4D-AA4B-46FB-910D-522373E6F5C2}" destId="{3CA83D64-A61D-4A28-A28C-BC6AE604E997}" srcOrd="1" destOrd="0" presId="urn:microsoft.com/office/officeart/2018/2/layout/IconVerticalSolidList"/>
    <dgm:cxn modelId="{089AF336-03F5-4BB6-9009-8BE8926D8F98}" type="presParOf" srcId="{1DEB6D4D-AA4B-46FB-910D-522373E6F5C2}" destId="{501BA426-1089-46FA-9985-BB7910F738DF}" srcOrd="2" destOrd="0" presId="urn:microsoft.com/office/officeart/2018/2/layout/IconVerticalSolidList"/>
    <dgm:cxn modelId="{EFE0366D-E2B1-41D7-8BB3-02F97652BB83}" type="presParOf" srcId="{1DEB6D4D-AA4B-46FB-910D-522373E6F5C2}" destId="{32BEB905-DACD-4397-BB5F-73B8A2F8E332}" srcOrd="3" destOrd="0" presId="urn:microsoft.com/office/officeart/2018/2/layout/IconVerticalSolidList"/>
    <dgm:cxn modelId="{A2C3D389-CA77-46AB-9945-D2679E76563B}" type="presParOf" srcId="{88CB9D3F-4E0E-46D9-AD91-D421CF2B86B9}" destId="{52F3D9BA-9785-48A3-AA68-180F39771E87}" srcOrd="3" destOrd="0" presId="urn:microsoft.com/office/officeart/2018/2/layout/IconVerticalSolidList"/>
    <dgm:cxn modelId="{26735341-8982-4ABA-96EA-D5C8E01CED5B}" type="presParOf" srcId="{88CB9D3F-4E0E-46D9-AD91-D421CF2B86B9}" destId="{A468B94D-50B8-430F-949A-55A2D45BE647}" srcOrd="4" destOrd="0" presId="urn:microsoft.com/office/officeart/2018/2/layout/IconVerticalSolidList"/>
    <dgm:cxn modelId="{D22361BB-B5D5-4768-B08E-27C81BA64E27}" type="presParOf" srcId="{A468B94D-50B8-430F-949A-55A2D45BE647}" destId="{70AC8F62-DFE9-4C75-8EBE-3ACB5738BFB8}" srcOrd="0" destOrd="0" presId="urn:microsoft.com/office/officeart/2018/2/layout/IconVerticalSolidList"/>
    <dgm:cxn modelId="{D57292A9-5EE0-4BCD-8DB1-8A6B7BF73967}" type="presParOf" srcId="{A468B94D-50B8-430F-949A-55A2D45BE647}" destId="{940FD8FC-1039-46FA-8EB4-56466D8244E4}" srcOrd="1" destOrd="0" presId="urn:microsoft.com/office/officeart/2018/2/layout/IconVerticalSolidList"/>
    <dgm:cxn modelId="{EE993637-91DA-40A8-BFE1-8218380696DA}" type="presParOf" srcId="{A468B94D-50B8-430F-949A-55A2D45BE647}" destId="{5D896FCA-52CF-4658-B19E-93E80036318C}" srcOrd="2" destOrd="0" presId="urn:microsoft.com/office/officeart/2018/2/layout/IconVerticalSolidList"/>
    <dgm:cxn modelId="{FD1FFC49-5179-4BC0-96CE-510C0342F50B}" type="presParOf" srcId="{A468B94D-50B8-430F-949A-55A2D45BE647}" destId="{0CD24AB9-6B9F-43CB-AF5F-07315BA642A2}" srcOrd="3" destOrd="0" presId="urn:microsoft.com/office/officeart/2018/2/layout/IconVerticalSolidList"/>
    <dgm:cxn modelId="{B5C1B6EC-02BF-4483-A26E-B3F61FB4B9E8}" type="presParOf" srcId="{88CB9D3F-4E0E-46D9-AD91-D421CF2B86B9}" destId="{7BD65F11-6314-4908-94FF-40B1155F79C0}" srcOrd="5" destOrd="0" presId="urn:microsoft.com/office/officeart/2018/2/layout/IconVerticalSolidList"/>
    <dgm:cxn modelId="{2A4CC97D-3885-480E-88D3-622B4064900E}" type="presParOf" srcId="{88CB9D3F-4E0E-46D9-AD91-D421CF2B86B9}" destId="{7B288C42-F1F3-42CE-AF74-6D73E85AED87}" srcOrd="6" destOrd="0" presId="urn:microsoft.com/office/officeart/2018/2/layout/IconVerticalSolidList"/>
    <dgm:cxn modelId="{7D45AF13-B7BB-4086-BF76-58BF903E0CD3}" type="presParOf" srcId="{7B288C42-F1F3-42CE-AF74-6D73E85AED87}" destId="{D2C6B992-2514-48F4-84B9-924B5C502C38}" srcOrd="0" destOrd="0" presId="urn:microsoft.com/office/officeart/2018/2/layout/IconVerticalSolidList"/>
    <dgm:cxn modelId="{8EB69904-239A-4AC7-9E71-DA024EEF1AD6}" type="presParOf" srcId="{7B288C42-F1F3-42CE-AF74-6D73E85AED87}" destId="{D8602AE1-CA19-446A-9A18-E7FB6FAF3FE5}" srcOrd="1" destOrd="0" presId="urn:microsoft.com/office/officeart/2018/2/layout/IconVerticalSolidList"/>
    <dgm:cxn modelId="{521B1A6C-E3C3-4119-A3E3-5995D301D265}" type="presParOf" srcId="{7B288C42-F1F3-42CE-AF74-6D73E85AED87}" destId="{3C3B8112-3D2A-4D6E-B37D-7A6A533D2B63}" srcOrd="2" destOrd="0" presId="urn:microsoft.com/office/officeart/2018/2/layout/IconVerticalSolidList"/>
    <dgm:cxn modelId="{BC55509F-1197-489E-941A-11E1ED3D8E8E}" type="presParOf" srcId="{7B288C42-F1F3-42CE-AF74-6D73E85AED87}" destId="{E1A922BE-C858-45AC-AE11-80BED07339B7}"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672BA4-ED7E-4B02-955D-EE4E09A5C0A5}" type="doc">
      <dgm:prSet loTypeId="urn:microsoft.com/office/officeart/2005/8/layout/default" loCatId="list" qsTypeId="urn:microsoft.com/office/officeart/2005/8/quickstyle/simple2" qsCatId="simple" csTypeId="urn:microsoft.com/office/officeart/2005/8/colors/accent1_2" csCatId="accent1" phldr="1"/>
      <dgm:spPr/>
      <dgm:t>
        <a:bodyPr/>
        <a:lstStyle/>
        <a:p>
          <a:endParaRPr lang="en-US"/>
        </a:p>
      </dgm:t>
    </dgm:pt>
    <dgm:pt modelId="{DED3DACB-7640-4506-8DCE-FF35831CD4E1}">
      <dgm:prSet/>
      <dgm:spPr>
        <a:solidFill>
          <a:schemeClr val="accent5">
            <a:lumMod val="75000"/>
          </a:schemeClr>
        </a:solidFill>
      </dgm:spPr>
      <dgm:t>
        <a:bodyPr/>
        <a:lstStyle/>
        <a:p>
          <a:r>
            <a:rPr lang="en-US" dirty="0"/>
            <a:t>Pick-Your-Own</a:t>
          </a:r>
        </a:p>
      </dgm:t>
    </dgm:pt>
    <dgm:pt modelId="{D36EAFAE-3E83-4129-8C3F-395CBD5075AA}" type="parTrans" cxnId="{AE7A0BCD-1078-403C-A727-07C094888797}">
      <dgm:prSet/>
      <dgm:spPr/>
      <dgm:t>
        <a:bodyPr/>
        <a:lstStyle/>
        <a:p>
          <a:endParaRPr lang="en-US"/>
        </a:p>
      </dgm:t>
    </dgm:pt>
    <dgm:pt modelId="{88B289AA-954D-4C70-9E3E-66C573F6E453}" type="sibTrans" cxnId="{AE7A0BCD-1078-403C-A727-07C094888797}">
      <dgm:prSet/>
      <dgm:spPr/>
      <dgm:t>
        <a:bodyPr/>
        <a:lstStyle/>
        <a:p>
          <a:endParaRPr lang="en-US"/>
        </a:p>
      </dgm:t>
    </dgm:pt>
    <dgm:pt modelId="{4D207B74-298D-4B57-A427-30C3A091A236}">
      <dgm:prSet/>
      <dgm:spPr>
        <a:solidFill>
          <a:schemeClr val="accent5">
            <a:lumMod val="75000"/>
          </a:schemeClr>
        </a:solidFill>
      </dgm:spPr>
      <dgm:t>
        <a:bodyPr/>
        <a:lstStyle/>
        <a:p>
          <a:r>
            <a:rPr lang="en-US"/>
            <a:t>Corn Mazes/Crop Art </a:t>
          </a:r>
        </a:p>
      </dgm:t>
    </dgm:pt>
    <dgm:pt modelId="{0080D33B-A6A0-47C1-B5F6-7802D80B3776}" type="parTrans" cxnId="{39290A8C-6FC8-4C40-A2E2-90E173DEE233}">
      <dgm:prSet/>
      <dgm:spPr/>
      <dgm:t>
        <a:bodyPr/>
        <a:lstStyle/>
        <a:p>
          <a:endParaRPr lang="en-US"/>
        </a:p>
      </dgm:t>
    </dgm:pt>
    <dgm:pt modelId="{0FA30EC4-5286-4386-845B-B8D50F4F6EEA}" type="sibTrans" cxnId="{39290A8C-6FC8-4C40-A2E2-90E173DEE233}">
      <dgm:prSet/>
      <dgm:spPr/>
      <dgm:t>
        <a:bodyPr/>
        <a:lstStyle/>
        <a:p>
          <a:endParaRPr lang="en-US"/>
        </a:p>
      </dgm:t>
    </dgm:pt>
    <dgm:pt modelId="{EF8E396D-B7C9-4D9A-8E92-05B7FDC11241}">
      <dgm:prSet/>
      <dgm:spPr>
        <a:solidFill>
          <a:schemeClr val="accent5">
            <a:lumMod val="75000"/>
          </a:schemeClr>
        </a:solidFill>
      </dgm:spPr>
      <dgm:t>
        <a:bodyPr/>
        <a:lstStyle/>
        <a:p>
          <a:r>
            <a:rPr lang="en-US"/>
            <a:t>Hayrides </a:t>
          </a:r>
        </a:p>
      </dgm:t>
    </dgm:pt>
    <dgm:pt modelId="{16D30190-B7D1-480C-BDF7-3CA1BD014D2C}" type="parTrans" cxnId="{E218B9B4-B518-41FD-AD17-FB85364302A6}">
      <dgm:prSet/>
      <dgm:spPr/>
      <dgm:t>
        <a:bodyPr/>
        <a:lstStyle/>
        <a:p>
          <a:endParaRPr lang="en-US"/>
        </a:p>
      </dgm:t>
    </dgm:pt>
    <dgm:pt modelId="{BA6B7810-CFE8-406C-965D-5F6E9C3C690A}" type="sibTrans" cxnId="{E218B9B4-B518-41FD-AD17-FB85364302A6}">
      <dgm:prSet/>
      <dgm:spPr/>
      <dgm:t>
        <a:bodyPr/>
        <a:lstStyle/>
        <a:p>
          <a:endParaRPr lang="en-US"/>
        </a:p>
      </dgm:t>
    </dgm:pt>
    <dgm:pt modelId="{69F3FB16-DC69-48BD-BFC8-C0C7028B7885}">
      <dgm:prSet/>
      <dgm:spPr>
        <a:solidFill>
          <a:schemeClr val="accent5">
            <a:lumMod val="75000"/>
          </a:schemeClr>
        </a:solidFill>
      </dgm:spPr>
      <dgm:t>
        <a:bodyPr/>
        <a:lstStyle/>
        <a:p>
          <a:r>
            <a:rPr lang="en-US"/>
            <a:t>Agricultural Museums or Exhibits </a:t>
          </a:r>
        </a:p>
      </dgm:t>
    </dgm:pt>
    <dgm:pt modelId="{DCE89269-A5BF-4CF3-9862-DA5FC719519A}" type="parTrans" cxnId="{199EA8BB-ABFF-47DF-906A-14A1EF9F3285}">
      <dgm:prSet/>
      <dgm:spPr/>
      <dgm:t>
        <a:bodyPr/>
        <a:lstStyle/>
        <a:p>
          <a:endParaRPr lang="en-US"/>
        </a:p>
      </dgm:t>
    </dgm:pt>
    <dgm:pt modelId="{3D446C2B-B13A-4475-9918-434011891682}" type="sibTrans" cxnId="{199EA8BB-ABFF-47DF-906A-14A1EF9F3285}">
      <dgm:prSet/>
      <dgm:spPr/>
      <dgm:t>
        <a:bodyPr/>
        <a:lstStyle/>
        <a:p>
          <a:endParaRPr lang="en-US"/>
        </a:p>
      </dgm:t>
    </dgm:pt>
    <dgm:pt modelId="{B356DB37-4E24-4AED-AA49-E0C68FB22C34}">
      <dgm:prSet/>
      <dgm:spPr>
        <a:solidFill>
          <a:schemeClr val="accent5">
            <a:lumMod val="75000"/>
          </a:schemeClr>
        </a:solidFill>
      </dgm:spPr>
      <dgm:t>
        <a:bodyPr/>
        <a:lstStyle/>
        <a:p>
          <a:r>
            <a:rPr lang="en-US"/>
            <a:t>Brewery or Winery Tours/Tastings </a:t>
          </a:r>
        </a:p>
      </dgm:t>
    </dgm:pt>
    <dgm:pt modelId="{2F7F3DA2-1BC6-45F6-A9AD-72314903687C}" type="parTrans" cxnId="{25B6ACAC-8CD9-4BC5-9F9F-2F1E3F85CAF2}">
      <dgm:prSet/>
      <dgm:spPr/>
      <dgm:t>
        <a:bodyPr/>
        <a:lstStyle/>
        <a:p>
          <a:endParaRPr lang="en-US"/>
        </a:p>
      </dgm:t>
    </dgm:pt>
    <dgm:pt modelId="{51DB491B-406E-43A9-8113-598BD2FDD421}" type="sibTrans" cxnId="{25B6ACAC-8CD9-4BC5-9F9F-2F1E3F85CAF2}">
      <dgm:prSet/>
      <dgm:spPr/>
      <dgm:t>
        <a:bodyPr/>
        <a:lstStyle/>
        <a:p>
          <a:endParaRPr lang="en-US"/>
        </a:p>
      </dgm:t>
    </dgm:pt>
    <dgm:pt modelId="{8DC900E7-54C6-4BC2-A43E-7DD192448BCB}">
      <dgm:prSet/>
      <dgm:spPr>
        <a:solidFill>
          <a:schemeClr val="accent5">
            <a:lumMod val="75000"/>
          </a:schemeClr>
        </a:solidFill>
      </dgm:spPr>
      <dgm:t>
        <a:bodyPr/>
        <a:lstStyle/>
        <a:p>
          <a:r>
            <a:rPr lang="en-US"/>
            <a:t>Horseback Riding </a:t>
          </a:r>
        </a:p>
      </dgm:t>
    </dgm:pt>
    <dgm:pt modelId="{860D2446-DC86-410E-8D33-B70C9B5E216F}" type="parTrans" cxnId="{B2597627-4331-42F4-80FC-205F8B174CDF}">
      <dgm:prSet/>
      <dgm:spPr/>
      <dgm:t>
        <a:bodyPr/>
        <a:lstStyle/>
        <a:p>
          <a:endParaRPr lang="en-US"/>
        </a:p>
      </dgm:t>
    </dgm:pt>
    <dgm:pt modelId="{0039CC57-5FD3-480E-AA35-AC61EFCEB1C3}" type="sibTrans" cxnId="{B2597627-4331-42F4-80FC-205F8B174CDF}">
      <dgm:prSet/>
      <dgm:spPr/>
      <dgm:t>
        <a:bodyPr/>
        <a:lstStyle/>
        <a:p>
          <a:endParaRPr lang="en-US"/>
        </a:p>
      </dgm:t>
    </dgm:pt>
    <dgm:pt modelId="{F45E8069-C4A9-4A4C-AB1F-185B14434A32}">
      <dgm:prSet/>
      <dgm:spPr>
        <a:solidFill>
          <a:schemeClr val="accent5">
            <a:lumMod val="75000"/>
          </a:schemeClr>
        </a:solidFill>
      </dgm:spPr>
      <dgm:t>
        <a:bodyPr/>
        <a:lstStyle/>
        <a:p>
          <a:r>
            <a:rPr lang="en-US"/>
            <a:t>Farm Tours </a:t>
          </a:r>
        </a:p>
      </dgm:t>
    </dgm:pt>
    <dgm:pt modelId="{1E7F2357-DEFE-4109-9E55-894B43C60DFF}" type="parTrans" cxnId="{DCC3A3E3-6829-4ABD-ACC3-82E9414D6A8E}">
      <dgm:prSet/>
      <dgm:spPr/>
      <dgm:t>
        <a:bodyPr/>
        <a:lstStyle/>
        <a:p>
          <a:endParaRPr lang="en-US"/>
        </a:p>
      </dgm:t>
    </dgm:pt>
    <dgm:pt modelId="{B4C16730-4C4D-4864-A2B3-7E98C44026C5}" type="sibTrans" cxnId="{DCC3A3E3-6829-4ABD-ACC3-82E9414D6A8E}">
      <dgm:prSet/>
      <dgm:spPr/>
      <dgm:t>
        <a:bodyPr/>
        <a:lstStyle/>
        <a:p>
          <a:endParaRPr lang="en-US"/>
        </a:p>
      </dgm:t>
    </dgm:pt>
    <dgm:pt modelId="{189BC3D3-EE30-4192-866F-F077674866F3}">
      <dgm:prSet/>
      <dgm:spPr>
        <a:solidFill>
          <a:schemeClr val="accent5">
            <a:lumMod val="75000"/>
          </a:schemeClr>
        </a:solidFill>
      </dgm:spPr>
      <dgm:t>
        <a:bodyPr/>
        <a:lstStyle/>
        <a:p>
          <a:r>
            <a:rPr lang="en-US" b="0" dirty="0"/>
            <a:t>Other agricultural activities conducted for </a:t>
          </a:r>
          <a:r>
            <a:rPr lang="en-US" dirty="0"/>
            <a:t>the education and/or entertainment of participants. </a:t>
          </a:r>
        </a:p>
      </dgm:t>
    </dgm:pt>
    <dgm:pt modelId="{FE596FC1-0619-4F5B-A08E-BEFB4C8496CB}" type="parTrans" cxnId="{3DD4539F-8639-4113-8AF6-C62A19230CA1}">
      <dgm:prSet/>
      <dgm:spPr/>
      <dgm:t>
        <a:bodyPr/>
        <a:lstStyle/>
        <a:p>
          <a:endParaRPr lang="en-US"/>
        </a:p>
      </dgm:t>
    </dgm:pt>
    <dgm:pt modelId="{49A1F96D-81A8-418F-A4C3-EED4263438D0}" type="sibTrans" cxnId="{3DD4539F-8639-4113-8AF6-C62A19230CA1}">
      <dgm:prSet/>
      <dgm:spPr/>
      <dgm:t>
        <a:bodyPr/>
        <a:lstStyle/>
        <a:p>
          <a:endParaRPr lang="en-US"/>
        </a:p>
      </dgm:t>
    </dgm:pt>
    <dgm:pt modelId="{2289BEEF-BBAD-4179-8AE5-65AF3FADD9CF}" type="pres">
      <dgm:prSet presAssocID="{7A672BA4-ED7E-4B02-955D-EE4E09A5C0A5}" presName="diagram" presStyleCnt="0">
        <dgm:presLayoutVars>
          <dgm:dir/>
          <dgm:resizeHandles val="exact"/>
        </dgm:presLayoutVars>
      </dgm:prSet>
      <dgm:spPr/>
    </dgm:pt>
    <dgm:pt modelId="{F826AFF2-6EF4-4DFB-B419-71186FBE0E14}" type="pres">
      <dgm:prSet presAssocID="{DED3DACB-7640-4506-8DCE-FF35831CD4E1}" presName="node" presStyleLbl="node1" presStyleIdx="0" presStyleCnt="8">
        <dgm:presLayoutVars>
          <dgm:bulletEnabled val="1"/>
        </dgm:presLayoutVars>
      </dgm:prSet>
      <dgm:spPr/>
    </dgm:pt>
    <dgm:pt modelId="{6B63C4BA-850E-4A3B-8884-BB1A3EE6E423}" type="pres">
      <dgm:prSet presAssocID="{88B289AA-954D-4C70-9E3E-66C573F6E453}" presName="sibTrans" presStyleCnt="0"/>
      <dgm:spPr/>
    </dgm:pt>
    <dgm:pt modelId="{2FF79C62-4BC2-46C6-87D5-40A872066F91}" type="pres">
      <dgm:prSet presAssocID="{4D207B74-298D-4B57-A427-30C3A091A236}" presName="node" presStyleLbl="node1" presStyleIdx="1" presStyleCnt="8">
        <dgm:presLayoutVars>
          <dgm:bulletEnabled val="1"/>
        </dgm:presLayoutVars>
      </dgm:prSet>
      <dgm:spPr/>
    </dgm:pt>
    <dgm:pt modelId="{310F294B-9A34-4750-8E1C-8C8A557BB314}" type="pres">
      <dgm:prSet presAssocID="{0FA30EC4-5286-4386-845B-B8D50F4F6EEA}" presName="sibTrans" presStyleCnt="0"/>
      <dgm:spPr/>
    </dgm:pt>
    <dgm:pt modelId="{53298820-DB60-4CFB-AFFB-B142EFAE5455}" type="pres">
      <dgm:prSet presAssocID="{EF8E396D-B7C9-4D9A-8E92-05B7FDC11241}" presName="node" presStyleLbl="node1" presStyleIdx="2" presStyleCnt="8">
        <dgm:presLayoutVars>
          <dgm:bulletEnabled val="1"/>
        </dgm:presLayoutVars>
      </dgm:prSet>
      <dgm:spPr/>
    </dgm:pt>
    <dgm:pt modelId="{22201FF4-71A1-4F36-BB3A-DEA84085F2CB}" type="pres">
      <dgm:prSet presAssocID="{BA6B7810-CFE8-406C-965D-5F6E9C3C690A}" presName="sibTrans" presStyleCnt="0"/>
      <dgm:spPr/>
    </dgm:pt>
    <dgm:pt modelId="{B9C6DB21-3ABC-44A1-9397-F14394E6B6A1}" type="pres">
      <dgm:prSet presAssocID="{69F3FB16-DC69-48BD-BFC8-C0C7028B7885}" presName="node" presStyleLbl="node1" presStyleIdx="3" presStyleCnt="8">
        <dgm:presLayoutVars>
          <dgm:bulletEnabled val="1"/>
        </dgm:presLayoutVars>
      </dgm:prSet>
      <dgm:spPr/>
    </dgm:pt>
    <dgm:pt modelId="{0554FEF3-688E-432C-AC46-12F9D5B56BEE}" type="pres">
      <dgm:prSet presAssocID="{3D446C2B-B13A-4475-9918-434011891682}" presName="sibTrans" presStyleCnt="0"/>
      <dgm:spPr/>
    </dgm:pt>
    <dgm:pt modelId="{8C7F6DAF-9F56-4742-A871-22A7DC8C519E}" type="pres">
      <dgm:prSet presAssocID="{B356DB37-4E24-4AED-AA49-E0C68FB22C34}" presName="node" presStyleLbl="node1" presStyleIdx="4" presStyleCnt="8">
        <dgm:presLayoutVars>
          <dgm:bulletEnabled val="1"/>
        </dgm:presLayoutVars>
      </dgm:prSet>
      <dgm:spPr/>
    </dgm:pt>
    <dgm:pt modelId="{3DA7C0F5-2EF2-49FA-80DE-3A3907DBEBE1}" type="pres">
      <dgm:prSet presAssocID="{51DB491B-406E-43A9-8113-598BD2FDD421}" presName="sibTrans" presStyleCnt="0"/>
      <dgm:spPr/>
    </dgm:pt>
    <dgm:pt modelId="{C13705CB-A6AF-4A02-82E9-A5B151494BEE}" type="pres">
      <dgm:prSet presAssocID="{8DC900E7-54C6-4BC2-A43E-7DD192448BCB}" presName="node" presStyleLbl="node1" presStyleIdx="5" presStyleCnt="8">
        <dgm:presLayoutVars>
          <dgm:bulletEnabled val="1"/>
        </dgm:presLayoutVars>
      </dgm:prSet>
      <dgm:spPr/>
    </dgm:pt>
    <dgm:pt modelId="{806D5B01-75B2-49A5-A8FF-777DD2F7D4FC}" type="pres">
      <dgm:prSet presAssocID="{0039CC57-5FD3-480E-AA35-AC61EFCEB1C3}" presName="sibTrans" presStyleCnt="0"/>
      <dgm:spPr/>
    </dgm:pt>
    <dgm:pt modelId="{7EDCB805-8CBD-4FD6-8177-9589F6B7C0A0}" type="pres">
      <dgm:prSet presAssocID="{F45E8069-C4A9-4A4C-AB1F-185B14434A32}" presName="node" presStyleLbl="node1" presStyleIdx="6" presStyleCnt="8">
        <dgm:presLayoutVars>
          <dgm:bulletEnabled val="1"/>
        </dgm:presLayoutVars>
      </dgm:prSet>
      <dgm:spPr/>
    </dgm:pt>
    <dgm:pt modelId="{AD88F850-0D3A-4756-A514-16B04DD01E3E}" type="pres">
      <dgm:prSet presAssocID="{B4C16730-4C4D-4864-A2B3-7E98C44026C5}" presName="sibTrans" presStyleCnt="0"/>
      <dgm:spPr/>
    </dgm:pt>
    <dgm:pt modelId="{CE34C299-8E4C-4D22-BB12-862EDA3B5CDF}" type="pres">
      <dgm:prSet presAssocID="{189BC3D3-EE30-4192-866F-F077674866F3}" presName="node" presStyleLbl="node1" presStyleIdx="7" presStyleCnt="8">
        <dgm:presLayoutVars>
          <dgm:bulletEnabled val="1"/>
        </dgm:presLayoutVars>
      </dgm:prSet>
      <dgm:spPr/>
    </dgm:pt>
  </dgm:ptLst>
  <dgm:cxnLst>
    <dgm:cxn modelId="{D6195107-5A5B-4B15-9E33-ACAC65BCFCEB}" type="presOf" srcId="{69F3FB16-DC69-48BD-BFC8-C0C7028B7885}" destId="{B9C6DB21-3ABC-44A1-9397-F14394E6B6A1}" srcOrd="0" destOrd="0" presId="urn:microsoft.com/office/officeart/2005/8/layout/default"/>
    <dgm:cxn modelId="{66E3C619-470B-4EDC-B4E2-335FF3E13247}" type="presOf" srcId="{F45E8069-C4A9-4A4C-AB1F-185B14434A32}" destId="{7EDCB805-8CBD-4FD6-8177-9589F6B7C0A0}" srcOrd="0" destOrd="0" presId="urn:microsoft.com/office/officeart/2005/8/layout/default"/>
    <dgm:cxn modelId="{B2597627-4331-42F4-80FC-205F8B174CDF}" srcId="{7A672BA4-ED7E-4B02-955D-EE4E09A5C0A5}" destId="{8DC900E7-54C6-4BC2-A43E-7DD192448BCB}" srcOrd="5" destOrd="0" parTransId="{860D2446-DC86-410E-8D33-B70C9B5E216F}" sibTransId="{0039CC57-5FD3-480E-AA35-AC61EFCEB1C3}"/>
    <dgm:cxn modelId="{C8EB223C-6C5A-4D3C-AD22-A8874B91FF54}" type="presOf" srcId="{B356DB37-4E24-4AED-AA49-E0C68FB22C34}" destId="{8C7F6DAF-9F56-4742-A871-22A7DC8C519E}" srcOrd="0" destOrd="0" presId="urn:microsoft.com/office/officeart/2005/8/layout/default"/>
    <dgm:cxn modelId="{75B7FD5D-4072-48C2-8305-ECB49356D42E}" type="presOf" srcId="{4D207B74-298D-4B57-A427-30C3A091A236}" destId="{2FF79C62-4BC2-46C6-87D5-40A872066F91}" srcOrd="0" destOrd="0" presId="urn:microsoft.com/office/officeart/2005/8/layout/default"/>
    <dgm:cxn modelId="{C5263B59-FEA8-4351-A148-3AA5972F633F}" type="presOf" srcId="{7A672BA4-ED7E-4B02-955D-EE4E09A5C0A5}" destId="{2289BEEF-BBAD-4179-8AE5-65AF3FADD9CF}" srcOrd="0" destOrd="0" presId="urn:microsoft.com/office/officeart/2005/8/layout/default"/>
    <dgm:cxn modelId="{6660EE79-4F3A-4B05-B117-C9234520ADBA}" type="presOf" srcId="{DED3DACB-7640-4506-8DCE-FF35831CD4E1}" destId="{F826AFF2-6EF4-4DFB-B419-71186FBE0E14}" srcOrd="0" destOrd="0" presId="urn:microsoft.com/office/officeart/2005/8/layout/default"/>
    <dgm:cxn modelId="{813E907F-6964-4A01-B224-D52F9F6AB858}" type="presOf" srcId="{8DC900E7-54C6-4BC2-A43E-7DD192448BCB}" destId="{C13705CB-A6AF-4A02-82E9-A5B151494BEE}" srcOrd="0" destOrd="0" presId="urn:microsoft.com/office/officeart/2005/8/layout/default"/>
    <dgm:cxn modelId="{BC8C8F87-6575-474A-8834-3AC6BE0CD323}" type="presOf" srcId="{EF8E396D-B7C9-4D9A-8E92-05B7FDC11241}" destId="{53298820-DB60-4CFB-AFFB-B142EFAE5455}" srcOrd="0" destOrd="0" presId="urn:microsoft.com/office/officeart/2005/8/layout/default"/>
    <dgm:cxn modelId="{39290A8C-6FC8-4C40-A2E2-90E173DEE233}" srcId="{7A672BA4-ED7E-4B02-955D-EE4E09A5C0A5}" destId="{4D207B74-298D-4B57-A427-30C3A091A236}" srcOrd="1" destOrd="0" parTransId="{0080D33B-A6A0-47C1-B5F6-7802D80B3776}" sibTransId="{0FA30EC4-5286-4386-845B-B8D50F4F6EEA}"/>
    <dgm:cxn modelId="{3DD4539F-8639-4113-8AF6-C62A19230CA1}" srcId="{7A672BA4-ED7E-4B02-955D-EE4E09A5C0A5}" destId="{189BC3D3-EE30-4192-866F-F077674866F3}" srcOrd="7" destOrd="0" parTransId="{FE596FC1-0619-4F5B-A08E-BEFB4C8496CB}" sibTransId="{49A1F96D-81A8-418F-A4C3-EED4263438D0}"/>
    <dgm:cxn modelId="{25B6ACAC-8CD9-4BC5-9F9F-2F1E3F85CAF2}" srcId="{7A672BA4-ED7E-4B02-955D-EE4E09A5C0A5}" destId="{B356DB37-4E24-4AED-AA49-E0C68FB22C34}" srcOrd="4" destOrd="0" parTransId="{2F7F3DA2-1BC6-45F6-A9AD-72314903687C}" sibTransId="{51DB491B-406E-43A9-8113-598BD2FDD421}"/>
    <dgm:cxn modelId="{00514EAE-ACE7-4974-BA46-8CC102D3E910}" type="presOf" srcId="{189BC3D3-EE30-4192-866F-F077674866F3}" destId="{CE34C299-8E4C-4D22-BB12-862EDA3B5CDF}" srcOrd="0" destOrd="0" presId="urn:microsoft.com/office/officeart/2005/8/layout/default"/>
    <dgm:cxn modelId="{E218B9B4-B518-41FD-AD17-FB85364302A6}" srcId="{7A672BA4-ED7E-4B02-955D-EE4E09A5C0A5}" destId="{EF8E396D-B7C9-4D9A-8E92-05B7FDC11241}" srcOrd="2" destOrd="0" parTransId="{16D30190-B7D1-480C-BDF7-3CA1BD014D2C}" sibTransId="{BA6B7810-CFE8-406C-965D-5F6E9C3C690A}"/>
    <dgm:cxn modelId="{199EA8BB-ABFF-47DF-906A-14A1EF9F3285}" srcId="{7A672BA4-ED7E-4B02-955D-EE4E09A5C0A5}" destId="{69F3FB16-DC69-48BD-BFC8-C0C7028B7885}" srcOrd="3" destOrd="0" parTransId="{DCE89269-A5BF-4CF3-9862-DA5FC719519A}" sibTransId="{3D446C2B-B13A-4475-9918-434011891682}"/>
    <dgm:cxn modelId="{AE7A0BCD-1078-403C-A727-07C094888797}" srcId="{7A672BA4-ED7E-4B02-955D-EE4E09A5C0A5}" destId="{DED3DACB-7640-4506-8DCE-FF35831CD4E1}" srcOrd="0" destOrd="0" parTransId="{D36EAFAE-3E83-4129-8C3F-395CBD5075AA}" sibTransId="{88B289AA-954D-4C70-9E3E-66C573F6E453}"/>
    <dgm:cxn modelId="{DCC3A3E3-6829-4ABD-ACC3-82E9414D6A8E}" srcId="{7A672BA4-ED7E-4B02-955D-EE4E09A5C0A5}" destId="{F45E8069-C4A9-4A4C-AB1F-185B14434A32}" srcOrd="6" destOrd="0" parTransId="{1E7F2357-DEFE-4109-9E55-894B43C60DFF}" sibTransId="{B4C16730-4C4D-4864-A2B3-7E98C44026C5}"/>
    <dgm:cxn modelId="{5B22D8DB-8D6A-48CA-87E7-A6019567DBA6}" type="presParOf" srcId="{2289BEEF-BBAD-4179-8AE5-65AF3FADD9CF}" destId="{F826AFF2-6EF4-4DFB-B419-71186FBE0E14}" srcOrd="0" destOrd="0" presId="urn:microsoft.com/office/officeart/2005/8/layout/default"/>
    <dgm:cxn modelId="{DE29110A-5E78-4A27-89CC-907A13C0D65F}" type="presParOf" srcId="{2289BEEF-BBAD-4179-8AE5-65AF3FADD9CF}" destId="{6B63C4BA-850E-4A3B-8884-BB1A3EE6E423}" srcOrd="1" destOrd="0" presId="urn:microsoft.com/office/officeart/2005/8/layout/default"/>
    <dgm:cxn modelId="{5937FE74-2D07-4168-980D-D461F0019396}" type="presParOf" srcId="{2289BEEF-BBAD-4179-8AE5-65AF3FADD9CF}" destId="{2FF79C62-4BC2-46C6-87D5-40A872066F91}" srcOrd="2" destOrd="0" presId="urn:microsoft.com/office/officeart/2005/8/layout/default"/>
    <dgm:cxn modelId="{6EF53014-E988-4151-B538-4B6A29F750BB}" type="presParOf" srcId="{2289BEEF-BBAD-4179-8AE5-65AF3FADD9CF}" destId="{310F294B-9A34-4750-8E1C-8C8A557BB314}" srcOrd="3" destOrd="0" presId="urn:microsoft.com/office/officeart/2005/8/layout/default"/>
    <dgm:cxn modelId="{9A93D150-76AD-4535-B874-8DA34412164F}" type="presParOf" srcId="{2289BEEF-BBAD-4179-8AE5-65AF3FADD9CF}" destId="{53298820-DB60-4CFB-AFFB-B142EFAE5455}" srcOrd="4" destOrd="0" presId="urn:microsoft.com/office/officeart/2005/8/layout/default"/>
    <dgm:cxn modelId="{D3A2EE2D-162A-4359-802A-3892DE8DB798}" type="presParOf" srcId="{2289BEEF-BBAD-4179-8AE5-65AF3FADD9CF}" destId="{22201FF4-71A1-4F36-BB3A-DEA84085F2CB}" srcOrd="5" destOrd="0" presId="urn:microsoft.com/office/officeart/2005/8/layout/default"/>
    <dgm:cxn modelId="{77A1B9E5-F5D8-4D34-AAD0-73C86E992D7C}" type="presParOf" srcId="{2289BEEF-BBAD-4179-8AE5-65AF3FADD9CF}" destId="{B9C6DB21-3ABC-44A1-9397-F14394E6B6A1}" srcOrd="6" destOrd="0" presId="urn:microsoft.com/office/officeart/2005/8/layout/default"/>
    <dgm:cxn modelId="{44ABCC10-7482-4E14-BC98-6599F24ECD6B}" type="presParOf" srcId="{2289BEEF-BBAD-4179-8AE5-65AF3FADD9CF}" destId="{0554FEF3-688E-432C-AC46-12F9D5B56BEE}" srcOrd="7" destOrd="0" presId="urn:microsoft.com/office/officeart/2005/8/layout/default"/>
    <dgm:cxn modelId="{0921A476-4CF8-4345-A3B9-7AFF889846CA}" type="presParOf" srcId="{2289BEEF-BBAD-4179-8AE5-65AF3FADD9CF}" destId="{8C7F6DAF-9F56-4742-A871-22A7DC8C519E}" srcOrd="8" destOrd="0" presId="urn:microsoft.com/office/officeart/2005/8/layout/default"/>
    <dgm:cxn modelId="{D147D54C-9177-427C-9C38-976359D4C02D}" type="presParOf" srcId="{2289BEEF-BBAD-4179-8AE5-65AF3FADD9CF}" destId="{3DA7C0F5-2EF2-49FA-80DE-3A3907DBEBE1}" srcOrd="9" destOrd="0" presId="urn:microsoft.com/office/officeart/2005/8/layout/default"/>
    <dgm:cxn modelId="{65894540-8C5F-48BE-A019-63FD2F1F6523}" type="presParOf" srcId="{2289BEEF-BBAD-4179-8AE5-65AF3FADD9CF}" destId="{C13705CB-A6AF-4A02-82E9-A5B151494BEE}" srcOrd="10" destOrd="0" presId="urn:microsoft.com/office/officeart/2005/8/layout/default"/>
    <dgm:cxn modelId="{9C2EB023-CC7A-4FE3-9CFC-C374FADB5CB4}" type="presParOf" srcId="{2289BEEF-BBAD-4179-8AE5-65AF3FADD9CF}" destId="{806D5B01-75B2-49A5-A8FF-777DD2F7D4FC}" srcOrd="11" destOrd="0" presId="urn:microsoft.com/office/officeart/2005/8/layout/default"/>
    <dgm:cxn modelId="{BA1FAA9F-BF88-4AF1-84A3-3F175B7B594E}" type="presParOf" srcId="{2289BEEF-BBAD-4179-8AE5-65AF3FADD9CF}" destId="{7EDCB805-8CBD-4FD6-8177-9589F6B7C0A0}" srcOrd="12" destOrd="0" presId="urn:microsoft.com/office/officeart/2005/8/layout/default"/>
    <dgm:cxn modelId="{8AAAC9DA-54BD-4834-8E8B-5F9788207F8D}" type="presParOf" srcId="{2289BEEF-BBAD-4179-8AE5-65AF3FADD9CF}" destId="{AD88F850-0D3A-4756-A514-16B04DD01E3E}" srcOrd="13" destOrd="0" presId="urn:microsoft.com/office/officeart/2005/8/layout/default"/>
    <dgm:cxn modelId="{8F7138CB-A79D-4E4B-8DF9-4B33369288DF}" type="presParOf" srcId="{2289BEEF-BBAD-4179-8AE5-65AF3FADD9CF}" destId="{CE34C299-8E4C-4D22-BB12-862EDA3B5CDF}"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64D1808-9C26-4515-AADF-39D053AB0BD8}"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95D28EFD-7E80-4CE7-99BF-A7EE2F4672C8}">
      <dgm:prSet custT="1"/>
      <dgm:spPr/>
      <dgm:t>
        <a:bodyPr/>
        <a:lstStyle/>
        <a:p>
          <a:pPr>
            <a:lnSpc>
              <a:spcPct val="100000"/>
            </a:lnSpc>
          </a:pPr>
          <a:r>
            <a:rPr lang="en-US" sz="1700" b="1" i="0" dirty="0">
              <a:solidFill>
                <a:schemeClr val="bg1">
                  <a:lumMod val="65000"/>
                  <a:lumOff val="35000"/>
                </a:schemeClr>
              </a:solidFill>
            </a:rPr>
            <a:t>Summary: </a:t>
          </a:r>
          <a:r>
            <a:rPr lang="en-US" sz="1700" b="0" i="0" dirty="0">
              <a:solidFill>
                <a:schemeClr val="bg1">
                  <a:lumMod val="65000"/>
                  <a:lumOff val="35000"/>
                </a:schemeClr>
              </a:solidFill>
            </a:rPr>
            <a:t>A berry farm requests grant funds to support expansion and marketing of U-Pick operation.</a:t>
          </a:r>
          <a:endParaRPr lang="en-US" sz="1700" dirty="0">
            <a:solidFill>
              <a:schemeClr val="bg1">
                <a:lumMod val="65000"/>
                <a:lumOff val="35000"/>
              </a:schemeClr>
            </a:solidFill>
          </a:endParaRPr>
        </a:p>
      </dgm:t>
    </dgm:pt>
    <dgm:pt modelId="{6EE3D50C-9D2C-4BD0-8180-1D2637B1C0DB}" type="parTrans" cxnId="{C267E7B7-35C7-46D1-88B6-6E88851B4077}">
      <dgm:prSet/>
      <dgm:spPr/>
      <dgm:t>
        <a:bodyPr/>
        <a:lstStyle/>
        <a:p>
          <a:endParaRPr lang="en-US"/>
        </a:p>
      </dgm:t>
    </dgm:pt>
    <dgm:pt modelId="{0F8D777C-260F-47EB-A0C9-702F1FE94BF3}" type="sibTrans" cxnId="{C267E7B7-35C7-46D1-88B6-6E88851B4077}">
      <dgm:prSet/>
      <dgm:spPr/>
      <dgm:t>
        <a:bodyPr/>
        <a:lstStyle/>
        <a:p>
          <a:endParaRPr lang="en-US"/>
        </a:p>
      </dgm:t>
    </dgm:pt>
    <dgm:pt modelId="{AD68948C-97DE-4F61-B702-53074BE1B739}">
      <dgm:prSet custT="1"/>
      <dgm:spPr/>
      <dgm:t>
        <a:bodyPr/>
        <a:lstStyle/>
        <a:p>
          <a:pPr>
            <a:lnSpc>
              <a:spcPct val="100000"/>
            </a:lnSpc>
          </a:pPr>
          <a:r>
            <a:rPr lang="en-US" sz="1700" b="1" i="0" dirty="0">
              <a:solidFill>
                <a:schemeClr val="bg1">
                  <a:lumMod val="65000"/>
                  <a:lumOff val="35000"/>
                </a:schemeClr>
              </a:solidFill>
            </a:rPr>
            <a:t>Background: </a:t>
          </a:r>
          <a:r>
            <a:rPr lang="en-US" sz="1700" b="0" i="0" dirty="0">
              <a:solidFill>
                <a:schemeClr val="bg1">
                  <a:lumMod val="65000"/>
                  <a:lumOff val="35000"/>
                </a:schemeClr>
              </a:solidFill>
            </a:rPr>
            <a:t>Our 3</a:t>
          </a:r>
          <a:r>
            <a:rPr lang="en-US" sz="1700" b="0" i="0" baseline="30000" dirty="0">
              <a:solidFill>
                <a:schemeClr val="bg1">
                  <a:lumMod val="65000"/>
                  <a:lumOff val="35000"/>
                </a:schemeClr>
              </a:solidFill>
            </a:rPr>
            <a:t>rd</a:t>
          </a:r>
          <a:r>
            <a:rPr lang="en-US" sz="1700" b="0" i="0" dirty="0">
              <a:solidFill>
                <a:schemeClr val="bg1">
                  <a:lumMod val="65000"/>
                  <a:lumOff val="35000"/>
                </a:schemeClr>
              </a:solidFill>
            </a:rPr>
            <a:t> generation berry farm in South Jersey has been looking to expand its U-Pick capacity and better market our agritourism operation to visitors across the region.</a:t>
          </a:r>
          <a:endParaRPr lang="en-US" sz="1700" dirty="0">
            <a:solidFill>
              <a:schemeClr val="bg1">
                <a:lumMod val="65000"/>
                <a:lumOff val="35000"/>
              </a:schemeClr>
            </a:solidFill>
          </a:endParaRPr>
        </a:p>
      </dgm:t>
    </dgm:pt>
    <dgm:pt modelId="{BF91ABCF-7B4B-4CDE-A73B-4E49C6648BA9}" type="parTrans" cxnId="{9CF6C455-13C1-4893-9EA2-55201BC078B3}">
      <dgm:prSet/>
      <dgm:spPr/>
      <dgm:t>
        <a:bodyPr/>
        <a:lstStyle/>
        <a:p>
          <a:endParaRPr lang="en-US"/>
        </a:p>
      </dgm:t>
    </dgm:pt>
    <dgm:pt modelId="{DDA2482D-9341-4D70-8F80-57BABB2788C9}" type="sibTrans" cxnId="{9CF6C455-13C1-4893-9EA2-55201BC078B3}">
      <dgm:prSet/>
      <dgm:spPr/>
      <dgm:t>
        <a:bodyPr/>
        <a:lstStyle/>
        <a:p>
          <a:endParaRPr lang="en-US"/>
        </a:p>
      </dgm:t>
    </dgm:pt>
    <dgm:pt modelId="{6CCA0C86-4480-4796-B6A7-2B7E35EAD32A}">
      <dgm:prSet custT="1"/>
      <dgm:spPr/>
      <dgm:t>
        <a:bodyPr/>
        <a:lstStyle/>
        <a:p>
          <a:pPr>
            <a:lnSpc>
              <a:spcPct val="100000"/>
            </a:lnSpc>
          </a:pPr>
          <a:r>
            <a:rPr lang="en-US" sz="1700" b="1" i="0" dirty="0">
              <a:solidFill>
                <a:schemeClr val="bg1">
                  <a:lumMod val="65000"/>
                  <a:lumOff val="35000"/>
                </a:schemeClr>
              </a:solidFill>
            </a:rPr>
            <a:t>Project Description: </a:t>
          </a:r>
          <a:r>
            <a:rPr lang="en-US" sz="1700" b="0" i="0" dirty="0">
              <a:solidFill>
                <a:schemeClr val="bg1">
                  <a:lumMod val="65000"/>
                  <a:lumOff val="35000"/>
                </a:schemeClr>
              </a:solidFill>
            </a:rPr>
            <a:t>We will hire additional staff to support the u-pick activities, launch a marketing campaign through our social media handles, and invest in an online ticketing service. </a:t>
          </a:r>
          <a:endParaRPr lang="en-US" sz="1700" dirty="0">
            <a:solidFill>
              <a:schemeClr val="bg1">
                <a:lumMod val="65000"/>
                <a:lumOff val="35000"/>
              </a:schemeClr>
            </a:solidFill>
          </a:endParaRPr>
        </a:p>
      </dgm:t>
    </dgm:pt>
    <dgm:pt modelId="{3BEB4F95-8B68-4277-83A2-AB9481094C8E}" type="parTrans" cxnId="{91C8B6C6-C8C0-4B9F-B912-22114C3D7BDB}">
      <dgm:prSet/>
      <dgm:spPr/>
      <dgm:t>
        <a:bodyPr/>
        <a:lstStyle/>
        <a:p>
          <a:endParaRPr lang="en-US"/>
        </a:p>
      </dgm:t>
    </dgm:pt>
    <dgm:pt modelId="{F0725CF0-53F1-4298-963B-FE2E4B96A9BD}" type="sibTrans" cxnId="{91C8B6C6-C8C0-4B9F-B912-22114C3D7BDB}">
      <dgm:prSet/>
      <dgm:spPr/>
      <dgm:t>
        <a:bodyPr/>
        <a:lstStyle/>
        <a:p>
          <a:endParaRPr lang="en-US"/>
        </a:p>
      </dgm:t>
    </dgm:pt>
    <dgm:pt modelId="{7791F692-7C17-4AB6-AE80-4F419B3D5960}">
      <dgm:prSet custT="1"/>
      <dgm:spPr/>
      <dgm:t>
        <a:bodyPr/>
        <a:lstStyle/>
        <a:p>
          <a:pPr>
            <a:lnSpc>
              <a:spcPct val="100000"/>
            </a:lnSpc>
          </a:pPr>
          <a:r>
            <a:rPr lang="en-US" sz="1700" b="1" i="0" dirty="0">
              <a:solidFill>
                <a:schemeClr val="bg1">
                  <a:lumMod val="65000"/>
                  <a:lumOff val="35000"/>
                </a:schemeClr>
              </a:solidFill>
            </a:rPr>
            <a:t>Budget: </a:t>
          </a:r>
          <a:r>
            <a:rPr lang="en-US" sz="1700" b="0" i="0" dirty="0">
              <a:solidFill>
                <a:schemeClr val="bg1">
                  <a:lumMod val="65000"/>
                  <a:lumOff val="35000"/>
                </a:schemeClr>
              </a:solidFill>
            </a:rPr>
            <a:t>3 seasonal staff members, social media post boosts (Meta, Google ads, YouTube ads.), XYZ ticketing service, flyers and on-farm signage.	</a:t>
          </a:r>
          <a:endParaRPr lang="en-US" sz="1700" dirty="0">
            <a:solidFill>
              <a:schemeClr val="bg1">
                <a:lumMod val="65000"/>
                <a:lumOff val="35000"/>
              </a:schemeClr>
            </a:solidFill>
          </a:endParaRPr>
        </a:p>
      </dgm:t>
    </dgm:pt>
    <dgm:pt modelId="{9F9DDC44-FDC3-4760-AFE5-75D30FF9196C}" type="parTrans" cxnId="{72AA6F28-738E-4D70-89FC-6F20E71D7F9B}">
      <dgm:prSet/>
      <dgm:spPr/>
      <dgm:t>
        <a:bodyPr/>
        <a:lstStyle/>
        <a:p>
          <a:endParaRPr lang="en-US"/>
        </a:p>
      </dgm:t>
    </dgm:pt>
    <dgm:pt modelId="{237D317A-675F-4787-88AB-D6A641C4B055}" type="sibTrans" cxnId="{72AA6F28-738E-4D70-89FC-6F20E71D7F9B}">
      <dgm:prSet/>
      <dgm:spPr/>
      <dgm:t>
        <a:bodyPr/>
        <a:lstStyle/>
        <a:p>
          <a:endParaRPr lang="en-US"/>
        </a:p>
      </dgm:t>
    </dgm:pt>
    <dgm:pt modelId="{8FFF832C-ABC8-40DC-A56D-944B2F64BDCA}" type="pres">
      <dgm:prSet presAssocID="{B64D1808-9C26-4515-AADF-39D053AB0BD8}" presName="root" presStyleCnt="0">
        <dgm:presLayoutVars>
          <dgm:dir/>
          <dgm:resizeHandles val="exact"/>
        </dgm:presLayoutVars>
      </dgm:prSet>
      <dgm:spPr/>
    </dgm:pt>
    <dgm:pt modelId="{C81CD429-0DE7-4F68-B4FE-C7C325F0C1EC}" type="pres">
      <dgm:prSet presAssocID="{95D28EFD-7E80-4CE7-99BF-A7EE2F4672C8}" presName="compNode" presStyleCnt="0"/>
      <dgm:spPr/>
    </dgm:pt>
    <dgm:pt modelId="{90770DF6-9F3E-4F76-8273-EF77F87C09C5}" type="pres">
      <dgm:prSet presAssocID="{95D28EFD-7E80-4CE7-99BF-A7EE2F4672C8}" presName="bgRect" presStyleLbl="bgShp" presStyleIdx="0" presStyleCnt="4"/>
      <dgm:spPr/>
    </dgm:pt>
    <dgm:pt modelId="{1FCC2583-B938-46FF-93C5-6DFD967D627A}" type="pres">
      <dgm:prSet presAssocID="{95D28EFD-7E80-4CE7-99BF-A7EE2F4672C8}"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arm scene"/>
        </a:ext>
      </dgm:extLst>
    </dgm:pt>
    <dgm:pt modelId="{680DE762-FB3D-4AEF-A482-341386A7EB13}" type="pres">
      <dgm:prSet presAssocID="{95D28EFD-7E80-4CE7-99BF-A7EE2F4672C8}" presName="spaceRect" presStyleCnt="0"/>
      <dgm:spPr/>
    </dgm:pt>
    <dgm:pt modelId="{5081BB7E-BBB9-45BB-A27F-5DD4E86D6269}" type="pres">
      <dgm:prSet presAssocID="{95D28EFD-7E80-4CE7-99BF-A7EE2F4672C8}" presName="parTx" presStyleLbl="revTx" presStyleIdx="0" presStyleCnt="4">
        <dgm:presLayoutVars>
          <dgm:chMax val="0"/>
          <dgm:chPref val="0"/>
        </dgm:presLayoutVars>
      </dgm:prSet>
      <dgm:spPr/>
    </dgm:pt>
    <dgm:pt modelId="{4C7B13EA-0A6E-4B39-8469-53447D91E571}" type="pres">
      <dgm:prSet presAssocID="{0F8D777C-260F-47EB-A0C9-702F1FE94BF3}" presName="sibTrans" presStyleCnt="0"/>
      <dgm:spPr/>
    </dgm:pt>
    <dgm:pt modelId="{4A678B23-A542-4DCF-B0CC-B4BBD9E2059F}" type="pres">
      <dgm:prSet presAssocID="{AD68948C-97DE-4F61-B702-53074BE1B739}" presName="compNode" presStyleCnt="0"/>
      <dgm:spPr/>
    </dgm:pt>
    <dgm:pt modelId="{B621B8D2-6548-4E13-9A27-AE8D77A29EE3}" type="pres">
      <dgm:prSet presAssocID="{AD68948C-97DE-4F61-B702-53074BE1B739}" presName="bgRect" presStyleLbl="bgShp" presStyleIdx="1" presStyleCnt="4"/>
      <dgm:spPr/>
    </dgm:pt>
    <dgm:pt modelId="{94101D4F-DC71-46A7-8472-F23270D5B927}" type="pres">
      <dgm:prSet presAssocID="{AD68948C-97DE-4F61-B702-53074BE1B73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rn"/>
        </a:ext>
      </dgm:extLst>
    </dgm:pt>
    <dgm:pt modelId="{2E8F99BC-F6D9-43A9-A5D7-F1A403CB849B}" type="pres">
      <dgm:prSet presAssocID="{AD68948C-97DE-4F61-B702-53074BE1B739}" presName="spaceRect" presStyleCnt="0"/>
      <dgm:spPr/>
    </dgm:pt>
    <dgm:pt modelId="{68FCC9BB-25D3-47E3-916C-11C947E39A40}" type="pres">
      <dgm:prSet presAssocID="{AD68948C-97DE-4F61-B702-53074BE1B739}" presName="parTx" presStyleLbl="revTx" presStyleIdx="1" presStyleCnt="4">
        <dgm:presLayoutVars>
          <dgm:chMax val="0"/>
          <dgm:chPref val="0"/>
        </dgm:presLayoutVars>
      </dgm:prSet>
      <dgm:spPr/>
    </dgm:pt>
    <dgm:pt modelId="{6B21E800-1667-46BF-93C4-65DD0ACA67FC}" type="pres">
      <dgm:prSet presAssocID="{DDA2482D-9341-4D70-8F80-57BABB2788C9}" presName="sibTrans" presStyleCnt="0"/>
      <dgm:spPr/>
    </dgm:pt>
    <dgm:pt modelId="{A7918690-B694-493B-86C6-49D229514634}" type="pres">
      <dgm:prSet presAssocID="{6CCA0C86-4480-4796-B6A7-2B7E35EAD32A}" presName="compNode" presStyleCnt="0"/>
      <dgm:spPr/>
    </dgm:pt>
    <dgm:pt modelId="{41F6CD6B-2F96-4204-B5C9-D3AC6FC923F0}" type="pres">
      <dgm:prSet presAssocID="{6CCA0C86-4480-4796-B6A7-2B7E35EAD32A}" presName="bgRect" presStyleLbl="bgShp" presStyleIdx="2" presStyleCnt="4"/>
      <dgm:spPr/>
    </dgm:pt>
    <dgm:pt modelId="{564E135E-0260-4BFF-932E-BF6E57564CBE}" type="pres">
      <dgm:prSet presAssocID="{6CCA0C86-4480-4796-B6A7-2B7E35EAD32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ins"/>
        </a:ext>
      </dgm:extLst>
    </dgm:pt>
    <dgm:pt modelId="{B6B0ACD7-620C-4F89-8585-03871FC931DA}" type="pres">
      <dgm:prSet presAssocID="{6CCA0C86-4480-4796-B6A7-2B7E35EAD32A}" presName="spaceRect" presStyleCnt="0"/>
      <dgm:spPr/>
    </dgm:pt>
    <dgm:pt modelId="{2148675A-1C3B-4C7C-BA03-118B1AD179C2}" type="pres">
      <dgm:prSet presAssocID="{6CCA0C86-4480-4796-B6A7-2B7E35EAD32A}" presName="parTx" presStyleLbl="revTx" presStyleIdx="2" presStyleCnt="4">
        <dgm:presLayoutVars>
          <dgm:chMax val="0"/>
          <dgm:chPref val="0"/>
        </dgm:presLayoutVars>
      </dgm:prSet>
      <dgm:spPr/>
    </dgm:pt>
    <dgm:pt modelId="{1C7A349B-766A-4886-915A-FE21D6E26456}" type="pres">
      <dgm:prSet presAssocID="{F0725CF0-53F1-4298-963B-FE2E4B96A9BD}" presName="sibTrans" presStyleCnt="0"/>
      <dgm:spPr/>
    </dgm:pt>
    <dgm:pt modelId="{757F5026-77DC-44CC-8F29-789ECA308778}" type="pres">
      <dgm:prSet presAssocID="{7791F692-7C17-4AB6-AE80-4F419B3D5960}" presName="compNode" presStyleCnt="0"/>
      <dgm:spPr/>
    </dgm:pt>
    <dgm:pt modelId="{5D95AC57-EE3B-48EF-BB6C-A83F43E64C47}" type="pres">
      <dgm:prSet presAssocID="{7791F692-7C17-4AB6-AE80-4F419B3D5960}" presName="bgRect" presStyleLbl="bgShp" presStyleIdx="3" presStyleCnt="4"/>
      <dgm:spPr/>
    </dgm:pt>
    <dgm:pt modelId="{6D206B5F-FC53-4C1C-8F22-45C3442E28FD}" type="pres">
      <dgm:prSet presAssocID="{7791F692-7C17-4AB6-AE80-4F419B3D596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ractor"/>
        </a:ext>
      </dgm:extLst>
    </dgm:pt>
    <dgm:pt modelId="{E5594619-75F7-452E-A09A-3B9940E25A4F}" type="pres">
      <dgm:prSet presAssocID="{7791F692-7C17-4AB6-AE80-4F419B3D5960}" presName="spaceRect" presStyleCnt="0"/>
      <dgm:spPr/>
    </dgm:pt>
    <dgm:pt modelId="{64CD0C2E-19A7-4F13-B608-2E1406539699}" type="pres">
      <dgm:prSet presAssocID="{7791F692-7C17-4AB6-AE80-4F419B3D5960}" presName="parTx" presStyleLbl="revTx" presStyleIdx="3" presStyleCnt="4">
        <dgm:presLayoutVars>
          <dgm:chMax val="0"/>
          <dgm:chPref val="0"/>
        </dgm:presLayoutVars>
      </dgm:prSet>
      <dgm:spPr/>
    </dgm:pt>
  </dgm:ptLst>
  <dgm:cxnLst>
    <dgm:cxn modelId="{6F984C21-D328-4CD4-8116-FFDDC9C48690}" type="presOf" srcId="{6CCA0C86-4480-4796-B6A7-2B7E35EAD32A}" destId="{2148675A-1C3B-4C7C-BA03-118B1AD179C2}" srcOrd="0" destOrd="0" presId="urn:microsoft.com/office/officeart/2018/2/layout/IconVerticalSolidList"/>
    <dgm:cxn modelId="{74197A24-CAAC-4848-9CC1-137F2F2CD037}" type="presOf" srcId="{AD68948C-97DE-4F61-B702-53074BE1B739}" destId="{68FCC9BB-25D3-47E3-916C-11C947E39A40}" srcOrd="0" destOrd="0" presId="urn:microsoft.com/office/officeart/2018/2/layout/IconVerticalSolidList"/>
    <dgm:cxn modelId="{72AA6F28-738E-4D70-89FC-6F20E71D7F9B}" srcId="{B64D1808-9C26-4515-AADF-39D053AB0BD8}" destId="{7791F692-7C17-4AB6-AE80-4F419B3D5960}" srcOrd="3" destOrd="0" parTransId="{9F9DDC44-FDC3-4760-AFE5-75D30FF9196C}" sibTransId="{237D317A-675F-4787-88AB-D6A641C4B055}"/>
    <dgm:cxn modelId="{837DD437-4F0E-4A82-98F3-D6D058F438AE}" type="presOf" srcId="{B64D1808-9C26-4515-AADF-39D053AB0BD8}" destId="{8FFF832C-ABC8-40DC-A56D-944B2F64BDCA}" srcOrd="0" destOrd="0" presId="urn:microsoft.com/office/officeart/2018/2/layout/IconVerticalSolidList"/>
    <dgm:cxn modelId="{FB8C6E75-A207-43AD-BCA4-AD29B2491E1B}" type="presOf" srcId="{7791F692-7C17-4AB6-AE80-4F419B3D5960}" destId="{64CD0C2E-19A7-4F13-B608-2E1406539699}" srcOrd="0" destOrd="0" presId="urn:microsoft.com/office/officeart/2018/2/layout/IconVerticalSolidList"/>
    <dgm:cxn modelId="{9CF6C455-13C1-4893-9EA2-55201BC078B3}" srcId="{B64D1808-9C26-4515-AADF-39D053AB0BD8}" destId="{AD68948C-97DE-4F61-B702-53074BE1B739}" srcOrd="1" destOrd="0" parTransId="{BF91ABCF-7B4B-4CDE-A73B-4E49C6648BA9}" sibTransId="{DDA2482D-9341-4D70-8F80-57BABB2788C9}"/>
    <dgm:cxn modelId="{2BA0188D-6C83-4342-8901-A463EB85AD7C}" type="presOf" srcId="{95D28EFD-7E80-4CE7-99BF-A7EE2F4672C8}" destId="{5081BB7E-BBB9-45BB-A27F-5DD4E86D6269}" srcOrd="0" destOrd="0" presId="urn:microsoft.com/office/officeart/2018/2/layout/IconVerticalSolidList"/>
    <dgm:cxn modelId="{C267E7B7-35C7-46D1-88B6-6E88851B4077}" srcId="{B64D1808-9C26-4515-AADF-39D053AB0BD8}" destId="{95D28EFD-7E80-4CE7-99BF-A7EE2F4672C8}" srcOrd="0" destOrd="0" parTransId="{6EE3D50C-9D2C-4BD0-8180-1D2637B1C0DB}" sibTransId="{0F8D777C-260F-47EB-A0C9-702F1FE94BF3}"/>
    <dgm:cxn modelId="{91C8B6C6-C8C0-4B9F-B912-22114C3D7BDB}" srcId="{B64D1808-9C26-4515-AADF-39D053AB0BD8}" destId="{6CCA0C86-4480-4796-B6A7-2B7E35EAD32A}" srcOrd="2" destOrd="0" parTransId="{3BEB4F95-8B68-4277-83A2-AB9481094C8E}" sibTransId="{F0725CF0-53F1-4298-963B-FE2E4B96A9BD}"/>
    <dgm:cxn modelId="{AA59B313-6BC4-4AB8-90DB-4063B99A43D3}" type="presParOf" srcId="{8FFF832C-ABC8-40DC-A56D-944B2F64BDCA}" destId="{C81CD429-0DE7-4F68-B4FE-C7C325F0C1EC}" srcOrd="0" destOrd="0" presId="urn:microsoft.com/office/officeart/2018/2/layout/IconVerticalSolidList"/>
    <dgm:cxn modelId="{5A28B738-08B2-41DF-AF22-7392A62A4F5C}" type="presParOf" srcId="{C81CD429-0DE7-4F68-B4FE-C7C325F0C1EC}" destId="{90770DF6-9F3E-4F76-8273-EF77F87C09C5}" srcOrd="0" destOrd="0" presId="urn:microsoft.com/office/officeart/2018/2/layout/IconVerticalSolidList"/>
    <dgm:cxn modelId="{E46A6025-4107-48BC-B6E6-E017FEE90DBD}" type="presParOf" srcId="{C81CD429-0DE7-4F68-B4FE-C7C325F0C1EC}" destId="{1FCC2583-B938-46FF-93C5-6DFD967D627A}" srcOrd="1" destOrd="0" presId="urn:microsoft.com/office/officeart/2018/2/layout/IconVerticalSolidList"/>
    <dgm:cxn modelId="{A40DA8F3-DD84-4C48-94C5-474A95A73242}" type="presParOf" srcId="{C81CD429-0DE7-4F68-B4FE-C7C325F0C1EC}" destId="{680DE762-FB3D-4AEF-A482-341386A7EB13}" srcOrd="2" destOrd="0" presId="urn:microsoft.com/office/officeart/2018/2/layout/IconVerticalSolidList"/>
    <dgm:cxn modelId="{0552F6C7-BF0A-445F-B004-D1A9D1EC35D0}" type="presParOf" srcId="{C81CD429-0DE7-4F68-B4FE-C7C325F0C1EC}" destId="{5081BB7E-BBB9-45BB-A27F-5DD4E86D6269}" srcOrd="3" destOrd="0" presId="urn:microsoft.com/office/officeart/2018/2/layout/IconVerticalSolidList"/>
    <dgm:cxn modelId="{CE118F6E-E7A5-4BAE-9858-F2F6806C1C63}" type="presParOf" srcId="{8FFF832C-ABC8-40DC-A56D-944B2F64BDCA}" destId="{4C7B13EA-0A6E-4B39-8469-53447D91E571}" srcOrd="1" destOrd="0" presId="urn:microsoft.com/office/officeart/2018/2/layout/IconVerticalSolidList"/>
    <dgm:cxn modelId="{DF11687F-A88E-468B-B173-235279FADEDC}" type="presParOf" srcId="{8FFF832C-ABC8-40DC-A56D-944B2F64BDCA}" destId="{4A678B23-A542-4DCF-B0CC-B4BBD9E2059F}" srcOrd="2" destOrd="0" presId="urn:microsoft.com/office/officeart/2018/2/layout/IconVerticalSolidList"/>
    <dgm:cxn modelId="{0A9E7198-0986-4476-BA4C-3FCD7C8830D3}" type="presParOf" srcId="{4A678B23-A542-4DCF-B0CC-B4BBD9E2059F}" destId="{B621B8D2-6548-4E13-9A27-AE8D77A29EE3}" srcOrd="0" destOrd="0" presId="urn:microsoft.com/office/officeart/2018/2/layout/IconVerticalSolidList"/>
    <dgm:cxn modelId="{375002CE-937D-4B13-858B-3BFAB5F4F3A8}" type="presParOf" srcId="{4A678B23-A542-4DCF-B0CC-B4BBD9E2059F}" destId="{94101D4F-DC71-46A7-8472-F23270D5B927}" srcOrd="1" destOrd="0" presId="urn:microsoft.com/office/officeart/2018/2/layout/IconVerticalSolidList"/>
    <dgm:cxn modelId="{5AF52964-8149-44DF-BE4C-BD1ABCFE55F3}" type="presParOf" srcId="{4A678B23-A542-4DCF-B0CC-B4BBD9E2059F}" destId="{2E8F99BC-F6D9-43A9-A5D7-F1A403CB849B}" srcOrd="2" destOrd="0" presId="urn:microsoft.com/office/officeart/2018/2/layout/IconVerticalSolidList"/>
    <dgm:cxn modelId="{5220ED24-83A6-48D8-AC35-961480D548C2}" type="presParOf" srcId="{4A678B23-A542-4DCF-B0CC-B4BBD9E2059F}" destId="{68FCC9BB-25D3-47E3-916C-11C947E39A40}" srcOrd="3" destOrd="0" presId="urn:microsoft.com/office/officeart/2018/2/layout/IconVerticalSolidList"/>
    <dgm:cxn modelId="{7A01C8D7-0DB0-4D04-A270-DE958FDA6537}" type="presParOf" srcId="{8FFF832C-ABC8-40DC-A56D-944B2F64BDCA}" destId="{6B21E800-1667-46BF-93C4-65DD0ACA67FC}" srcOrd="3" destOrd="0" presId="urn:microsoft.com/office/officeart/2018/2/layout/IconVerticalSolidList"/>
    <dgm:cxn modelId="{FB6D1EE6-B97D-4658-A98E-727500F7C34E}" type="presParOf" srcId="{8FFF832C-ABC8-40DC-A56D-944B2F64BDCA}" destId="{A7918690-B694-493B-86C6-49D229514634}" srcOrd="4" destOrd="0" presId="urn:microsoft.com/office/officeart/2018/2/layout/IconVerticalSolidList"/>
    <dgm:cxn modelId="{79538E64-265E-4E5B-A804-26397A4F8BFA}" type="presParOf" srcId="{A7918690-B694-493B-86C6-49D229514634}" destId="{41F6CD6B-2F96-4204-B5C9-D3AC6FC923F0}" srcOrd="0" destOrd="0" presId="urn:microsoft.com/office/officeart/2018/2/layout/IconVerticalSolidList"/>
    <dgm:cxn modelId="{F2940573-8689-40A3-92FD-FC3012689C1A}" type="presParOf" srcId="{A7918690-B694-493B-86C6-49D229514634}" destId="{564E135E-0260-4BFF-932E-BF6E57564CBE}" srcOrd="1" destOrd="0" presId="urn:microsoft.com/office/officeart/2018/2/layout/IconVerticalSolidList"/>
    <dgm:cxn modelId="{791066EA-D3BA-40C0-BAD4-D3BD271B89B5}" type="presParOf" srcId="{A7918690-B694-493B-86C6-49D229514634}" destId="{B6B0ACD7-620C-4F89-8585-03871FC931DA}" srcOrd="2" destOrd="0" presId="urn:microsoft.com/office/officeart/2018/2/layout/IconVerticalSolidList"/>
    <dgm:cxn modelId="{50873DEE-9A6E-4B84-AA26-FACA733D1C31}" type="presParOf" srcId="{A7918690-B694-493B-86C6-49D229514634}" destId="{2148675A-1C3B-4C7C-BA03-118B1AD179C2}" srcOrd="3" destOrd="0" presId="urn:microsoft.com/office/officeart/2018/2/layout/IconVerticalSolidList"/>
    <dgm:cxn modelId="{FCF801C7-4316-4419-A941-7FE3BD65CF39}" type="presParOf" srcId="{8FFF832C-ABC8-40DC-A56D-944B2F64BDCA}" destId="{1C7A349B-766A-4886-915A-FE21D6E26456}" srcOrd="5" destOrd="0" presId="urn:microsoft.com/office/officeart/2018/2/layout/IconVerticalSolidList"/>
    <dgm:cxn modelId="{E1EAF97C-B36F-4F02-9214-7D2159652431}" type="presParOf" srcId="{8FFF832C-ABC8-40DC-A56D-944B2F64BDCA}" destId="{757F5026-77DC-44CC-8F29-789ECA308778}" srcOrd="6" destOrd="0" presId="urn:microsoft.com/office/officeart/2018/2/layout/IconVerticalSolidList"/>
    <dgm:cxn modelId="{D8D5F9C1-8521-4A5C-A2AB-C3D89C317BAC}" type="presParOf" srcId="{757F5026-77DC-44CC-8F29-789ECA308778}" destId="{5D95AC57-EE3B-48EF-BB6C-A83F43E64C47}" srcOrd="0" destOrd="0" presId="urn:microsoft.com/office/officeart/2018/2/layout/IconVerticalSolidList"/>
    <dgm:cxn modelId="{2A8D14DA-412E-4524-95D4-4A88D58123E3}" type="presParOf" srcId="{757F5026-77DC-44CC-8F29-789ECA308778}" destId="{6D206B5F-FC53-4C1C-8F22-45C3442E28FD}" srcOrd="1" destOrd="0" presId="urn:microsoft.com/office/officeart/2018/2/layout/IconVerticalSolidList"/>
    <dgm:cxn modelId="{C3959EC4-700E-47C9-BE33-C4FBBFEBF1BE}" type="presParOf" srcId="{757F5026-77DC-44CC-8F29-789ECA308778}" destId="{E5594619-75F7-452E-A09A-3B9940E25A4F}" srcOrd="2" destOrd="0" presId="urn:microsoft.com/office/officeart/2018/2/layout/IconVerticalSolidList"/>
    <dgm:cxn modelId="{57554873-569F-4209-B241-F42DCA6BE410}" type="presParOf" srcId="{757F5026-77DC-44CC-8F29-789ECA308778}" destId="{64CD0C2E-19A7-4F13-B608-2E140653969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64D1808-9C26-4515-AADF-39D053AB0BD8}"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95D28EFD-7E80-4CE7-99BF-A7EE2F4672C8}">
      <dgm:prSet custT="1"/>
      <dgm:spPr/>
      <dgm:t>
        <a:bodyPr/>
        <a:lstStyle/>
        <a:p>
          <a:pPr>
            <a:lnSpc>
              <a:spcPct val="100000"/>
            </a:lnSpc>
          </a:pPr>
          <a:r>
            <a:rPr lang="en-US" sz="1700" b="1" i="0" dirty="0">
              <a:solidFill>
                <a:schemeClr val="bg1">
                  <a:lumMod val="65000"/>
                  <a:lumOff val="35000"/>
                </a:schemeClr>
              </a:solidFill>
            </a:rPr>
            <a:t>Summary: </a:t>
          </a:r>
          <a:r>
            <a:rPr lang="en-US" sz="1700" b="0" i="0" dirty="0">
              <a:solidFill>
                <a:schemeClr val="bg1">
                  <a:lumMod val="65000"/>
                  <a:lumOff val="35000"/>
                </a:schemeClr>
              </a:solidFill>
            </a:rPr>
            <a:t>A berry farm requests grant funds to expand farm production to accommodate additional U-Pick availability on-farm.</a:t>
          </a:r>
          <a:endParaRPr lang="en-US" sz="1700" dirty="0">
            <a:solidFill>
              <a:schemeClr val="bg1">
                <a:lumMod val="65000"/>
                <a:lumOff val="35000"/>
              </a:schemeClr>
            </a:solidFill>
          </a:endParaRPr>
        </a:p>
      </dgm:t>
    </dgm:pt>
    <dgm:pt modelId="{6EE3D50C-9D2C-4BD0-8180-1D2637B1C0DB}" type="parTrans" cxnId="{C267E7B7-35C7-46D1-88B6-6E88851B4077}">
      <dgm:prSet/>
      <dgm:spPr/>
      <dgm:t>
        <a:bodyPr/>
        <a:lstStyle/>
        <a:p>
          <a:endParaRPr lang="en-US"/>
        </a:p>
      </dgm:t>
    </dgm:pt>
    <dgm:pt modelId="{0F8D777C-260F-47EB-A0C9-702F1FE94BF3}" type="sibTrans" cxnId="{C267E7B7-35C7-46D1-88B6-6E88851B4077}">
      <dgm:prSet/>
      <dgm:spPr/>
      <dgm:t>
        <a:bodyPr/>
        <a:lstStyle/>
        <a:p>
          <a:endParaRPr lang="en-US"/>
        </a:p>
      </dgm:t>
    </dgm:pt>
    <dgm:pt modelId="{AD68948C-97DE-4F61-B702-53074BE1B739}">
      <dgm:prSet custT="1"/>
      <dgm:spPr/>
      <dgm:t>
        <a:bodyPr/>
        <a:lstStyle/>
        <a:p>
          <a:pPr>
            <a:lnSpc>
              <a:spcPct val="100000"/>
            </a:lnSpc>
          </a:pPr>
          <a:r>
            <a:rPr lang="en-US" sz="1700" b="1" i="0" dirty="0">
              <a:solidFill>
                <a:schemeClr val="bg1">
                  <a:lumMod val="65000"/>
                  <a:lumOff val="35000"/>
                </a:schemeClr>
              </a:solidFill>
            </a:rPr>
            <a:t>Background: </a:t>
          </a:r>
          <a:r>
            <a:rPr lang="en-US" sz="1700" b="0" i="0" dirty="0">
              <a:solidFill>
                <a:schemeClr val="bg1">
                  <a:lumMod val="65000"/>
                  <a:lumOff val="35000"/>
                </a:schemeClr>
              </a:solidFill>
            </a:rPr>
            <a:t>Our 3</a:t>
          </a:r>
          <a:r>
            <a:rPr lang="en-US" sz="1700" b="0" i="0" baseline="30000" dirty="0">
              <a:solidFill>
                <a:schemeClr val="bg1">
                  <a:lumMod val="65000"/>
                  <a:lumOff val="35000"/>
                </a:schemeClr>
              </a:solidFill>
            </a:rPr>
            <a:t>rd</a:t>
          </a:r>
          <a:r>
            <a:rPr lang="en-US" sz="1700" b="0" i="0" dirty="0">
              <a:solidFill>
                <a:schemeClr val="bg1">
                  <a:lumMod val="65000"/>
                  <a:lumOff val="35000"/>
                </a:schemeClr>
              </a:solidFill>
            </a:rPr>
            <a:t> generation berry farm in South Jersey has been looking to expand its U-Pick capacity.</a:t>
          </a:r>
          <a:endParaRPr lang="en-US" sz="1700" dirty="0">
            <a:solidFill>
              <a:schemeClr val="bg1">
                <a:lumMod val="65000"/>
                <a:lumOff val="35000"/>
              </a:schemeClr>
            </a:solidFill>
          </a:endParaRPr>
        </a:p>
      </dgm:t>
    </dgm:pt>
    <dgm:pt modelId="{BF91ABCF-7B4B-4CDE-A73B-4E49C6648BA9}" type="parTrans" cxnId="{9CF6C455-13C1-4893-9EA2-55201BC078B3}">
      <dgm:prSet/>
      <dgm:spPr/>
      <dgm:t>
        <a:bodyPr/>
        <a:lstStyle/>
        <a:p>
          <a:endParaRPr lang="en-US"/>
        </a:p>
      </dgm:t>
    </dgm:pt>
    <dgm:pt modelId="{DDA2482D-9341-4D70-8F80-57BABB2788C9}" type="sibTrans" cxnId="{9CF6C455-13C1-4893-9EA2-55201BC078B3}">
      <dgm:prSet/>
      <dgm:spPr/>
      <dgm:t>
        <a:bodyPr/>
        <a:lstStyle/>
        <a:p>
          <a:endParaRPr lang="en-US"/>
        </a:p>
      </dgm:t>
    </dgm:pt>
    <dgm:pt modelId="{6CCA0C86-4480-4796-B6A7-2B7E35EAD32A}">
      <dgm:prSet custT="1"/>
      <dgm:spPr/>
      <dgm:t>
        <a:bodyPr/>
        <a:lstStyle/>
        <a:p>
          <a:pPr>
            <a:lnSpc>
              <a:spcPct val="100000"/>
            </a:lnSpc>
          </a:pPr>
          <a:r>
            <a:rPr lang="en-US" sz="1700" b="1" i="0" dirty="0">
              <a:solidFill>
                <a:schemeClr val="bg1">
                  <a:lumMod val="65000"/>
                  <a:lumOff val="35000"/>
                </a:schemeClr>
              </a:solidFill>
            </a:rPr>
            <a:t>Project Description: </a:t>
          </a:r>
          <a:r>
            <a:rPr lang="en-US" sz="1700" b="0" i="0" dirty="0">
              <a:solidFill>
                <a:schemeClr val="bg1">
                  <a:lumMod val="65000"/>
                  <a:lumOff val="35000"/>
                </a:schemeClr>
              </a:solidFill>
            </a:rPr>
            <a:t>We will increase production of blueberries and introduce a 10-acre strawberry field into our u-pick rotation to diversify agritourism activity.</a:t>
          </a:r>
          <a:endParaRPr lang="en-US" sz="1700" dirty="0">
            <a:solidFill>
              <a:schemeClr val="bg1">
                <a:lumMod val="65000"/>
                <a:lumOff val="35000"/>
              </a:schemeClr>
            </a:solidFill>
          </a:endParaRPr>
        </a:p>
      </dgm:t>
    </dgm:pt>
    <dgm:pt modelId="{3BEB4F95-8B68-4277-83A2-AB9481094C8E}" type="parTrans" cxnId="{91C8B6C6-C8C0-4B9F-B912-22114C3D7BDB}">
      <dgm:prSet/>
      <dgm:spPr/>
      <dgm:t>
        <a:bodyPr/>
        <a:lstStyle/>
        <a:p>
          <a:endParaRPr lang="en-US"/>
        </a:p>
      </dgm:t>
    </dgm:pt>
    <dgm:pt modelId="{F0725CF0-53F1-4298-963B-FE2E4B96A9BD}" type="sibTrans" cxnId="{91C8B6C6-C8C0-4B9F-B912-22114C3D7BDB}">
      <dgm:prSet/>
      <dgm:spPr/>
      <dgm:t>
        <a:bodyPr/>
        <a:lstStyle/>
        <a:p>
          <a:endParaRPr lang="en-US"/>
        </a:p>
      </dgm:t>
    </dgm:pt>
    <dgm:pt modelId="{7791F692-7C17-4AB6-AE80-4F419B3D5960}">
      <dgm:prSet custT="1"/>
      <dgm:spPr/>
      <dgm:t>
        <a:bodyPr/>
        <a:lstStyle/>
        <a:p>
          <a:pPr>
            <a:lnSpc>
              <a:spcPct val="100000"/>
            </a:lnSpc>
          </a:pPr>
          <a:r>
            <a:rPr lang="en-US" sz="1700" b="1" i="0" dirty="0">
              <a:solidFill>
                <a:schemeClr val="bg1">
                  <a:lumMod val="65000"/>
                  <a:lumOff val="35000"/>
                </a:schemeClr>
              </a:solidFill>
            </a:rPr>
            <a:t>Budget: </a:t>
          </a:r>
          <a:r>
            <a:rPr lang="en-US" sz="1700" b="0" i="0" dirty="0">
              <a:solidFill>
                <a:schemeClr val="bg1">
                  <a:lumMod val="65000"/>
                  <a:lumOff val="35000"/>
                </a:schemeClr>
              </a:solidFill>
            </a:rPr>
            <a:t>Starter plants, additional farm labor, funds to support the purchase of adjacent farmland for strawberry field.	</a:t>
          </a:r>
          <a:endParaRPr lang="en-US" sz="1700" dirty="0">
            <a:solidFill>
              <a:schemeClr val="bg1">
                <a:lumMod val="65000"/>
                <a:lumOff val="35000"/>
              </a:schemeClr>
            </a:solidFill>
          </a:endParaRPr>
        </a:p>
      </dgm:t>
    </dgm:pt>
    <dgm:pt modelId="{9F9DDC44-FDC3-4760-AFE5-75D30FF9196C}" type="parTrans" cxnId="{72AA6F28-738E-4D70-89FC-6F20E71D7F9B}">
      <dgm:prSet/>
      <dgm:spPr/>
      <dgm:t>
        <a:bodyPr/>
        <a:lstStyle/>
        <a:p>
          <a:endParaRPr lang="en-US"/>
        </a:p>
      </dgm:t>
    </dgm:pt>
    <dgm:pt modelId="{237D317A-675F-4787-88AB-D6A641C4B055}" type="sibTrans" cxnId="{72AA6F28-738E-4D70-89FC-6F20E71D7F9B}">
      <dgm:prSet/>
      <dgm:spPr/>
      <dgm:t>
        <a:bodyPr/>
        <a:lstStyle/>
        <a:p>
          <a:endParaRPr lang="en-US"/>
        </a:p>
      </dgm:t>
    </dgm:pt>
    <dgm:pt modelId="{8FFF832C-ABC8-40DC-A56D-944B2F64BDCA}" type="pres">
      <dgm:prSet presAssocID="{B64D1808-9C26-4515-AADF-39D053AB0BD8}" presName="root" presStyleCnt="0">
        <dgm:presLayoutVars>
          <dgm:dir/>
          <dgm:resizeHandles val="exact"/>
        </dgm:presLayoutVars>
      </dgm:prSet>
      <dgm:spPr/>
    </dgm:pt>
    <dgm:pt modelId="{C81CD429-0DE7-4F68-B4FE-C7C325F0C1EC}" type="pres">
      <dgm:prSet presAssocID="{95D28EFD-7E80-4CE7-99BF-A7EE2F4672C8}" presName="compNode" presStyleCnt="0"/>
      <dgm:spPr/>
    </dgm:pt>
    <dgm:pt modelId="{90770DF6-9F3E-4F76-8273-EF77F87C09C5}" type="pres">
      <dgm:prSet presAssocID="{95D28EFD-7E80-4CE7-99BF-A7EE2F4672C8}" presName="bgRect" presStyleLbl="bgShp" presStyleIdx="0" presStyleCnt="4"/>
      <dgm:spPr/>
    </dgm:pt>
    <dgm:pt modelId="{1FCC2583-B938-46FF-93C5-6DFD967D627A}" type="pres">
      <dgm:prSet presAssocID="{95D28EFD-7E80-4CE7-99BF-A7EE2F4672C8}"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arm scene"/>
        </a:ext>
      </dgm:extLst>
    </dgm:pt>
    <dgm:pt modelId="{680DE762-FB3D-4AEF-A482-341386A7EB13}" type="pres">
      <dgm:prSet presAssocID="{95D28EFD-7E80-4CE7-99BF-A7EE2F4672C8}" presName="spaceRect" presStyleCnt="0"/>
      <dgm:spPr/>
    </dgm:pt>
    <dgm:pt modelId="{5081BB7E-BBB9-45BB-A27F-5DD4E86D6269}" type="pres">
      <dgm:prSet presAssocID="{95D28EFD-7E80-4CE7-99BF-A7EE2F4672C8}" presName="parTx" presStyleLbl="revTx" presStyleIdx="0" presStyleCnt="4">
        <dgm:presLayoutVars>
          <dgm:chMax val="0"/>
          <dgm:chPref val="0"/>
        </dgm:presLayoutVars>
      </dgm:prSet>
      <dgm:spPr/>
    </dgm:pt>
    <dgm:pt modelId="{4C7B13EA-0A6E-4B39-8469-53447D91E571}" type="pres">
      <dgm:prSet presAssocID="{0F8D777C-260F-47EB-A0C9-702F1FE94BF3}" presName="sibTrans" presStyleCnt="0"/>
      <dgm:spPr/>
    </dgm:pt>
    <dgm:pt modelId="{4A678B23-A542-4DCF-B0CC-B4BBD9E2059F}" type="pres">
      <dgm:prSet presAssocID="{AD68948C-97DE-4F61-B702-53074BE1B739}" presName="compNode" presStyleCnt="0"/>
      <dgm:spPr/>
    </dgm:pt>
    <dgm:pt modelId="{B621B8D2-6548-4E13-9A27-AE8D77A29EE3}" type="pres">
      <dgm:prSet presAssocID="{AD68948C-97DE-4F61-B702-53074BE1B739}" presName="bgRect" presStyleLbl="bgShp" presStyleIdx="1" presStyleCnt="4"/>
      <dgm:spPr/>
    </dgm:pt>
    <dgm:pt modelId="{94101D4F-DC71-46A7-8472-F23270D5B927}" type="pres">
      <dgm:prSet presAssocID="{AD68948C-97DE-4F61-B702-53074BE1B73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rn"/>
        </a:ext>
      </dgm:extLst>
    </dgm:pt>
    <dgm:pt modelId="{2E8F99BC-F6D9-43A9-A5D7-F1A403CB849B}" type="pres">
      <dgm:prSet presAssocID="{AD68948C-97DE-4F61-B702-53074BE1B739}" presName="spaceRect" presStyleCnt="0"/>
      <dgm:spPr/>
    </dgm:pt>
    <dgm:pt modelId="{68FCC9BB-25D3-47E3-916C-11C947E39A40}" type="pres">
      <dgm:prSet presAssocID="{AD68948C-97DE-4F61-B702-53074BE1B739}" presName="parTx" presStyleLbl="revTx" presStyleIdx="1" presStyleCnt="4">
        <dgm:presLayoutVars>
          <dgm:chMax val="0"/>
          <dgm:chPref val="0"/>
        </dgm:presLayoutVars>
      </dgm:prSet>
      <dgm:spPr/>
    </dgm:pt>
    <dgm:pt modelId="{6B21E800-1667-46BF-93C4-65DD0ACA67FC}" type="pres">
      <dgm:prSet presAssocID="{DDA2482D-9341-4D70-8F80-57BABB2788C9}" presName="sibTrans" presStyleCnt="0"/>
      <dgm:spPr/>
    </dgm:pt>
    <dgm:pt modelId="{A7918690-B694-493B-86C6-49D229514634}" type="pres">
      <dgm:prSet presAssocID="{6CCA0C86-4480-4796-B6A7-2B7E35EAD32A}" presName="compNode" presStyleCnt="0"/>
      <dgm:spPr/>
    </dgm:pt>
    <dgm:pt modelId="{41F6CD6B-2F96-4204-B5C9-D3AC6FC923F0}" type="pres">
      <dgm:prSet presAssocID="{6CCA0C86-4480-4796-B6A7-2B7E35EAD32A}" presName="bgRect" presStyleLbl="bgShp" presStyleIdx="2" presStyleCnt="4"/>
      <dgm:spPr/>
    </dgm:pt>
    <dgm:pt modelId="{564E135E-0260-4BFF-932E-BF6E57564CBE}" type="pres">
      <dgm:prSet presAssocID="{6CCA0C86-4480-4796-B6A7-2B7E35EAD32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ins"/>
        </a:ext>
      </dgm:extLst>
    </dgm:pt>
    <dgm:pt modelId="{B6B0ACD7-620C-4F89-8585-03871FC931DA}" type="pres">
      <dgm:prSet presAssocID="{6CCA0C86-4480-4796-B6A7-2B7E35EAD32A}" presName="spaceRect" presStyleCnt="0"/>
      <dgm:spPr/>
    </dgm:pt>
    <dgm:pt modelId="{2148675A-1C3B-4C7C-BA03-118B1AD179C2}" type="pres">
      <dgm:prSet presAssocID="{6CCA0C86-4480-4796-B6A7-2B7E35EAD32A}" presName="parTx" presStyleLbl="revTx" presStyleIdx="2" presStyleCnt="4">
        <dgm:presLayoutVars>
          <dgm:chMax val="0"/>
          <dgm:chPref val="0"/>
        </dgm:presLayoutVars>
      </dgm:prSet>
      <dgm:spPr/>
    </dgm:pt>
    <dgm:pt modelId="{1C7A349B-766A-4886-915A-FE21D6E26456}" type="pres">
      <dgm:prSet presAssocID="{F0725CF0-53F1-4298-963B-FE2E4B96A9BD}" presName="sibTrans" presStyleCnt="0"/>
      <dgm:spPr/>
    </dgm:pt>
    <dgm:pt modelId="{757F5026-77DC-44CC-8F29-789ECA308778}" type="pres">
      <dgm:prSet presAssocID="{7791F692-7C17-4AB6-AE80-4F419B3D5960}" presName="compNode" presStyleCnt="0"/>
      <dgm:spPr/>
    </dgm:pt>
    <dgm:pt modelId="{5D95AC57-EE3B-48EF-BB6C-A83F43E64C47}" type="pres">
      <dgm:prSet presAssocID="{7791F692-7C17-4AB6-AE80-4F419B3D5960}" presName="bgRect" presStyleLbl="bgShp" presStyleIdx="3" presStyleCnt="4"/>
      <dgm:spPr/>
    </dgm:pt>
    <dgm:pt modelId="{6D206B5F-FC53-4C1C-8F22-45C3442E28FD}" type="pres">
      <dgm:prSet presAssocID="{7791F692-7C17-4AB6-AE80-4F419B3D596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ractor"/>
        </a:ext>
      </dgm:extLst>
    </dgm:pt>
    <dgm:pt modelId="{E5594619-75F7-452E-A09A-3B9940E25A4F}" type="pres">
      <dgm:prSet presAssocID="{7791F692-7C17-4AB6-AE80-4F419B3D5960}" presName="spaceRect" presStyleCnt="0"/>
      <dgm:spPr/>
    </dgm:pt>
    <dgm:pt modelId="{64CD0C2E-19A7-4F13-B608-2E1406539699}" type="pres">
      <dgm:prSet presAssocID="{7791F692-7C17-4AB6-AE80-4F419B3D5960}" presName="parTx" presStyleLbl="revTx" presStyleIdx="3" presStyleCnt="4">
        <dgm:presLayoutVars>
          <dgm:chMax val="0"/>
          <dgm:chPref val="0"/>
        </dgm:presLayoutVars>
      </dgm:prSet>
      <dgm:spPr/>
    </dgm:pt>
  </dgm:ptLst>
  <dgm:cxnLst>
    <dgm:cxn modelId="{6F984C21-D328-4CD4-8116-FFDDC9C48690}" type="presOf" srcId="{6CCA0C86-4480-4796-B6A7-2B7E35EAD32A}" destId="{2148675A-1C3B-4C7C-BA03-118B1AD179C2}" srcOrd="0" destOrd="0" presId="urn:microsoft.com/office/officeart/2018/2/layout/IconVerticalSolidList"/>
    <dgm:cxn modelId="{74197A24-CAAC-4848-9CC1-137F2F2CD037}" type="presOf" srcId="{AD68948C-97DE-4F61-B702-53074BE1B739}" destId="{68FCC9BB-25D3-47E3-916C-11C947E39A40}" srcOrd="0" destOrd="0" presId="urn:microsoft.com/office/officeart/2018/2/layout/IconVerticalSolidList"/>
    <dgm:cxn modelId="{72AA6F28-738E-4D70-89FC-6F20E71D7F9B}" srcId="{B64D1808-9C26-4515-AADF-39D053AB0BD8}" destId="{7791F692-7C17-4AB6-AE80-4F419B3D5960}" srcOrd="3" destOrd="0" parTransId="{9F9DDC44-FDC3-4760-AFE5-75D30FF9196C}" sibTransId="{237D317A-675F-4787-88AB-D6A641C4B055}"/>
    <dgm:cxn modelId="{837DD437-4F0E-4A82-98F3-D6D058F438AE}" type="presOf" srcId="{B64D1808-9C26-4515-AADF-39D053AB0BD8}" destId="{8FFF832C-ABC8-40DC-A56D-944B2F64BDCA}" srcOrd="0" destOrd="0" presId="urn:microsoft.com/office/officeart/2018/2/layout/IconVerticalSolidList"/>
    <dgm:cxn modelId="{FB8C6E75-A207-43AD-BCA4-AD29B2491E1B}" type="presOf" srcId="{7791F692-7C17-4AB6-AE80-4F419B3D5960}" destId="{64CD0C2E-19A7-4F13-B608-2E1406539699}" srcOrd="0" destOrd="0" presId="urn:microsoft.com/office/officeart/2018/2/layout/IconVerticalSolidList"/>
    <dgm:cxn modelId="{9CF6C455-13C1-4893-9EA2-55201BC078B3}" srcId="{B64D1808-9C26-4515-AADF-39D053AB0BD8}" destId="{AD68948C-97DE-4F61-B702-53074BE1B739}" srcOrd="1" destOrd="0" parTransId="{BF91ABCF-7B4B-4CDE-A73B-4E49C6648BA9}" sibTransId="{DDA2482D-9341-4D70-8F80-57BABB2788C9}"/>
    <dgm:cxn modelId="{2BA0188D-6C83-4342-8901-A463EB85AD7C}" type="presOf" srcId="{95D28EFD-7E80-4CE7-99BF-A7EE2F4672C8}" destId="{5081BB7E-BBB9-45BB-A27F-5DD4E86D6269}" srcOrd="0" destOrd="0" presId="urn:microsoft.com/office/officeart/2018/2/layout/IconVerticalSolidList"/>
    <dgm:cxn modelId="{C267E7B7-35C7-46D1-88B6-6E88851B4077}" srcId="{B64D1808-9C26-4515-AADF-39D053AB0BD8}" destId="{95D28EFD-7E80-4CE7-99BF-A7EE2F4672C8}" srcOrd="0" destOrd="0" parTransId="{6EE3D50C-9D2C-4BD0-8180-1D2637B1C0DB}" sibTransId="{0F8D777C-260F-47EB-A0C9-702F1FE94BF3}"/>
    <dgm:cxn modelId="{91C8B6C6-C8C0-4B9F-B912-22114C3D7BDB}" srcId="{B64D1808-9C26-4515-AADF-39D053AB0BD8}" destId="{6CCA0C86-4480-4796-B6A7-2B7E35EAD32A}" srcOrd="2" destOrd="0" parTransId="{3BEB4F95-8B68-4277-83A2-AB9481094C8E}" sibTransId="{F0725CF0-53F1-4298-963B-FE2E4B96A9BD}"/>
    <dgm:cxn modelId="{AA59B313-6BC4-4AB8-90DB-4063B99A43D3}" type="presParOf" srcId="{8FFF832C-ABC8-40DC-A56D-944B2F64BDCA}" destId="{C81CD429-0DE7-4F68-B4FE-C7C325F0C1EC}" srcOrd="0" destOrd="0" presId="urn:microsoft.com/office/officeart/2018/2/layout/IconVerticalSolidList"/>
    <dgm:cxn modelId="{5A28B738-08B2-41DF-AF22-7392A62A4F5C}" type="presParOf" srcId="{C81CD429-0DE7-4F68-B4FE-C7C325F0C1EC}" destId="{90770DF6-9F3E-4F76-8273-EF77F87C09C5}" srcOrd="0" destOrd="0" presId="urn:microsoft.com/office/officeart/2018/2/layout/IconVerticalSolidList"/>
    <dgm:cxn modelId="{E46A6025-4107-48BC-B6E6-E017FEE90DBD}" type="presParOf" srcId="{C81CD429-0DE7-4F68-B4FE-C7C325F0C1EC}" destId="{1FCC2583-B938-46FF-93C5-6DFD967D627A}" srcOrd="1" destOrd="0" presId="urn:microsoft.com/office/officeart/2018/2/layout/IconVerticalSolidList"/>
    <dgm:cxn modelId="{A40DA8F3-DD84-4C48-94C5-474A95A73242}" type="presParOf" srcId="{C81CD429-0DE7-4F68-B4FE-C7C325F0C1EC}" destId="{680DE762-FB3D-4AEF-A482-341386A7EB13}" srcOrd="2" destOrd="0" presId="urn:microsoft.com/office/officeart/2018/2/layout/IconVerticalSolidList"/>
    <dgm:cxn modelId="{0552F6C7-BF0A-445F-B004-D1A9D1EC35D0}" type="presParOf" srcId="{C81CD429-0DE7-4F68-B4FE-C7C325F0C1EC}" destId="{5081BB7E-BBB9-45BB-A27F-5DD4E86D6269}" srcOrd="3" destOrd="0" presId="urn:microsoft.com/office/officeart/2018/2/layout/IconVerticalSolidList"/>
    <dgm:cxn modelId="{CE118F6E-E7A5-4BAE-9858-F2F6806C1C63}" type="presParOf" srcId="{8FFF832C-ABC8-40DC-A56D-944B2F64BDCA}" destId="{4C7B13EA-0A6E-4B39-8469-53447D91E571}" srcOrd="1" destOrd="0" presId="urn:microsoft.com/office/officeart/2018/2/layout/IconVerticalSolidList"/>
    <dgm:cxn modelId="{DF11687F-A88E-468B-B173-235279FADEDC}" type="presParOf" srcId="{8FFF832C-ABC8-40DC-A56D-944B2F64BDCA}" destId="{4A678B23-A542-4DCF-B0CC-B4BBD9E2059F}" srcOrd="2" destOrd="0" presId="urn:microsoft.com/office/officeart/2018/2/layout/IconVerticalSolidList"/>
    <dgm:cxn modelId="{0A9E7198-0986-4476-BA4C-3FCD7C8830D3}" type="presParOf" srcId="{4A678B23-A542-4DCF-B0CC-B4BBD9E2059F}" destId="{B621B8D2-6548-4E13-9A27-AE8D77A29EE3}" srcOrd="0" destOrd="0" presId="urn:microsoft.com/office/officeart/2018/2/layout/IconVerticalSolidList"/>
    <dgm:cxn modelId="{375002CE-937D-4B13-858B-3BFAB5F4F3A8}" type="presParOf" srcId="{4A678B23-A542-4DCF-B0CC-B4BBD9E2059F}" destId="{94101D4F-DC71-46A7-8472-F23270D5B927}" srcOrd="1" destOrd="0" presId="urn:microsoft.com/office/officeart/2018/2/layout/IconVerticalSolidList"/>
    <dgm:cxn modelId="{5AF52964-8149-44DF-BE4C-BD1ABCFE55F3}" type="presParOf" srcId="{4A678B23-A542-4DCF-B0CC-B4BBD9E2059F}" destId="{2E8F99BC-F6D9-43A9-A5D7-F1A403CB849B}" srcOrd="2" destOrd="0" presId="urn:microsoft.com/office/officeart/2018/2/layout/IconVerticalSolidList"/>
    <dgm:cxn modelId="{5220ED24-83A6-48D8-AC35-961480D548C2}" type="presParOf" srcId="{4A678B23-A542-4DCF-B0CC-B4BBD9E2059F}" destId="{68FCC9BB-25D3-47E3-916C-11C947E39A40}" srcOrd="3" destOrd="0" presId="urn:microsoft.com/office/officeart/2018/2/layout/IconVerticalSolidList"/>
    <dgm:cxn modelId="{7A01C8D7-0DB0-4D04-A270-DE958FDA6537}" type="presParOf" srcId="{8FFF832C-ABC8-40DC-A56D-944B2F64BDCA}" destId="{6B21E800-1667-46BF-93C4-65DD0ACA67FC}" srcOrd="3" destOrd="0" presId="urn:microsoft.com/office/officeart/2018/2/layout/IconVerticalSolidList"/>
    <dgm:cxn modelId="{FB6D1EE6-B97D-4658-A98E-727500F7C34E}" type="presParOf" srcId="{8FFF832C-ABC8-40DC-A56D-944B2F64BDCA}" destId="{A7918690-B694-493B-86C6-49D229514634}" srcOrd="4" destOrd="0" presId="urn:microsoft.com/office/officeart/2018/2/layout/IconVerticalSolidList"/>
    <dgm:cxn modelId="{79538E64-265E-4E5B-A804-26397A4F8BFA}" type="presParOf" srcId="{A7918690-B694-493B-86C6-49D229514634}" destId="{41F6CD6B-2F96-4204-B5C9-D3AC6FC923F0}" srcOrd="0" destOrd="0" presId="urn:microsoft.com/office/officeart/2018/2/layout/IconVerticalSolidList"/>
    <dgm:cxn modelId="{F2940573-8689-40A3-92FD-FC3012689C1A}" type="presParOf" srcId="{A7918690-B694-493B-86C6-49D229514634}" destId="{564E135E-0260-4BFF-932E-BF6E57564CBE}" srcOrd="1" destOrd="0" presId="urn:microsoft.com/office/officeart/2018/2/layout/IconVerticalSolidList"/>
    <dgm:cxn modelId="{791066EA-D3BA-40C0-BAD4-D3BD271B89B5}" type="presParOf" srcId="{A7918690-B694-493B-86C6-49D229514634}" destId="{B6B0ACD7-620C-4F89-8585-03871FC931DA}" srcOrd="2" destOrd="0" presId="urn:microsoft.com/office/officeart/2018/2/layout/IconVerticalSolidList"/>
    <dgm:cxn modelId="{50873DEE-9A6E-4B84-AA26-FACA733D1C31}" type="presParOf" srcId="{A7918690-B694-493B-86C6-49D229514634}" destId="{2148675A-1C3B-4C7C-BA03-118B1AD179C2}" srcOrd="3" destOrd="0" presId="urn:microsoft.com/office/officeart/2018/2/layout/IconVerticalSolidList"/>
    <dgm:cxn modelId="{FCF801C7-4316-4419-A941-7FE3BD65CF39}" type="presParOf" srcId="{8FFF832C-ABC8-40DC-A56D-944B2F64BDCA}" destId="{1C7A349B-766A-4886-915A-FE21D6E26456}" srcOrd="5" destOrd="0" presId="urn:microsoft.com/office/officeart/2018/2/layout/IconVerticalSolidList"/>
    <dgm:cxn modelId="{E1EAF97C-B36F-4F02-9214-7D2159652431}" type="presParOf" srcId="{8FFF832C-ABC8-40DC-A56D-944B2F64BDCA}" destId="{757F5026-77DC-44CC-8F29-789ECA308778}" srcOrd="6" destOrd="0" presId="urn:microsoft.com/office/officeart/2018/2/layout/IconVerticalSolidList"/>
    <dgm:cxn modelId="{D8D5F9C1-8521-4A5C-A2AB-C3D89C317BAC}" type="presParOf" srcId="{757F5026-77DC-44CC-8F29-789ECA308778}" destId="{5D95AC57-EE3B-48EF-BB6C-A83F43E64C47}" srcOrd="0" destOrd="0" presId="urn:microsoft.com/office/officeart/2018/2/layout/IconVerticalSolidList"/>
    <dgm:cxn modelId="{2A8D14DA-412E-4524-95D4-4A88D58123E3}" type="presParOf" srcId="{757F5026-77DC-44CC-8F29-789ECA308778}" destId="{6D206B5F-FC53-4C1C-8F22-45C3442E28FD}" srcOrd="1" destOrd="0" presId="urn:microsoft.com/office/officeart/2018/2/layout/IconVerticalSolidList"/>
    <dgm:cxn modelId="{C3959EC4-700E-47C9-BE33-C4FBBFEBF1BE}" type="presParOf" srcId="{757F5026-77DC-44CC-8F29-789ECA308778}" destId="{E5594619-75F7-452E-A09A-3B9940E25A4F}" srcOrd="2" destOrd="0" presId="urn:microsoft.com/office/officeart/2018/2/layout/IconVerticalSolidList"/>
    <dgm:cxn modelId="{57554873-569F-4209-B241-F42DCA6BE410}" type="presParOf" srcId="{757F5026-77DC-44CC-8F29-789ECA308778}" destId="{64CD0C2E-19A7-4F13-B608-2E140653969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64D1808-9C26-4515-AADF-39D053AB0BD8}"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95D28EFD-7E80-4CE7-99BF-A7EE2F4672C8}">
      <dgm:prSet/>
      <dgm:spPr/>
      <dgm:t>
        <a:bodyPr/>
        <a:lstStyle/>
        <a:p>
          <a:pPr>
            <a:lnSpc>
              <a:spcPct val="100000"/>
            </a:lnSpc>
          </a:pPr>
          <a:r>
            <a:rPr lang="en-US" b="1" i="0" dirty="0">
              <a:solidFill>
                <a:schemeClr val="bg1">
                  <a:lumMod val="65000"/>
                  <a:lumOff val="35000"/>
                </a:schemeClr>
              </a:solidFill>
            </a:rPr>
            <a:t>Summary: </a:t>
          </a:r>
          <a:r>
            <a:rPr lang="en-US" b="0" i="0" dirty="0">
              <a:solidFill>
                <a:schemeClr val="bg1">
                  <a:lumMod val="65000"/>
                  <a:lumOff val="35000"/>
                </a:schemeClr>
              </a:solidFill>
            </a:rPr>
            <a:t>An on-farm gin distillery requests grant funds to purchase event supplies for summer tour &amp; tasting series.</a:t>
          </a:r>
          <a:endParaRPr lang="en-US" dirty="0">
            <a:solidFill>
              <a:schemeClr val="bg1">
                <a:lumMod val="65000"/>
                <a:lumOff val="35000"/>
              </a:schemeClr>
            </a:solidFill>
          </a:endParaRPr>
        </a:p>
      </dgm:t>
    </dgm:pt>
    <dgm:pt modelId="{6EE3D50C-9D2C-4BD0-8180-1D2637B1C0DB}" type="parTrans" cxnId="{C267E7B7-35C7-46D1-88B6-6E88851B4077}">
      <dgm:prSet/>
      <dgm:spPr/>
      <dgm:t>
        <a:bodyPr/>
        <a:lstStyle/>
        <a:p>
          <a:endParaRPr lang="en-US"/>
        </a:p>
      </dgm:t>
    </dgm:pt>
    <dgm:pt modelId="{0F8D777C-260F-47EB-A0C9-702F1FE94BF3}" type="sibTrans" cxnId="{C267E7B7-35C7-46D1-88B6-6E88851B4077}">
      <dgm:prSet/>
      <dgm:spPr/>
      <dgm:t>
        <a:bodyPr/>
        <a:lstStyle/>
        <a:p>
          <a:endParaRPr lang="en-US"/>
        </a:p>
      </dgm:t>
    </dgm:pt>
    <dgm:pt modelId="{AD68948C-97DE-4F61-B702-53074BE1B739}">
      <dgm:prSet/>
      <dgm:spPr/>
      <dgm:t>
        <a:bodyPr/>
        <a:lstStyle/>
        <a:p>
          <a:pPr>
            <a:lnSpc>
              <a:spcPct val="100000"/>
            </a:lnSpc>
          </a:pPr>
          <a:r>
            <a:rPr lang="en-US" b="1" i="0" dirty="0">
              <a:solidFill>
                <a:schemeClr val="bg1">
                  <a:lumMod val="65000"/>
                  <a:lumOff val="35000"/>
                </a:schemeClr>
              </a:solidFill>
            </a:rPr>
            <a:t>Background: </a:t>
          </a:r>
          <a:r>
            <a:rPr lang="en-US" b="0" i="0" dirty="0">
              <a:solidFill>
                <a:schemeClr val="bg1">
                  <a:lumMod val="65000"/>
                  <a:lumOff val="35000"/>
                </a:schemeClr>
              </a:solidFill>
            </a:rPr>
            <a:t>Our farm distillery located in Hunterdon produces 5 different varieties of gin, using locally-produced juniper berries. We host weekly tastings, and educational events about the distillery process.</a:t>
          </a:r>
          <a:endParaRPr lang="en-US" dirty="0">
            <a:solidFill>
              <a:schemeClr val="bg1">
                <a:lumMod val="65000"/>
                <a:lumOff val="35000"/>
              </a:schemeClr>
            </a:solidFill>
          </a:endParaRPr>
        </a:p>
      </dgm:t>
    </dgm:pt>
    <dgm:pt modelId="{BF91ABCF-7B4B-4CDE-A73B-4E49C6648BA9}" type="parTrans" cxnId="{9CF6C455-13C1-4893-9EA2-55201BC078B3}">
      <dgm:prSet/>
      <dgm:spPr/>
      <dgm:t>
        <a:bodyPr/>
        <a:lstStyle/>
        <a:p>
          <a:endParaRPr lang="en-US"/>
        </a:p>
      </dgm:t>
    </dgm:pt>
    <dgm:pt modelId="{DDA2482D-9341-4D70-8F80-57BABB2788C9}" type="sibTrans" cxnId="{9CF6C455-13C1-4893-9EA2-55201BC078B3}">
      <dgm:prSet/>
      <dgm:spPr/>
      <dgm:t>
        <a:bodyPr/>
        <a:lstStyle/>
        <a:p>
          <a:endParaRPr lang="en-US"/>
        </a:p>
      </dgm:t>
    </dgm:pt>
    <dgm:pt modelId="{6CCA0C86-4480-4796-B6A7-2B7E35EAD32A}">
      <dgm:prSet/>
      <dgm:spPr/>
      <dgm:t>
        <a:bodyPr/>
        <a:lstStyle/>
        <a:p>
          <a:pPr>
            <a:lnSpc>
              <a:spcPct val="100000"/>
            </a:lnSpc>
          </a:pPr>
          <a:r>
            <a:rPr lang="en-US" b="1" i="0" dirty="0">
              <a:solidFill>
                <a:schemeClr val="bg1">
                  <a:lumMod val="65000"/>
                  <a:lumOff val="35000"/>
                </a:schemeClr>
              </a:solidFill>
            </a:rPr>
            <a:t>Project Description: </a:t>
          </a:r>
          <a:r>
            <a:rPr lang="en-US" b="0" i="0" dirty="0">
              <a:solidFill>
                <a:schemeClr val="bg1">
                  <a:lumMod val="65000"/>
                  <a:lumOff val="35000"/>
                </a:schemeClr>
              </a:solidFill>
            </a:rPr>
            <a:t>We are looking to promote the launch of our summer tour &amp; tasting series on our farm, which will allow guests to tour the farm, and sample our variety of distilled spirits in our tasting room.</a:t>
          </a:r>
          <a:endParaRPr lang="en-US" dirty="0">
            <a:solidFill>
              <a:schemeClr val="bg1">
                <a:lumMod val="65000"/>
                <a:lumOff val="35000"/>
              </a:schemeClr>
            </a:solidFill>
          </a:endParaRPr>
        </a:p>
      </dgm:t>
    </dgm:pt>
    <dgm:pt modelId="{3BEB4F95-8B68-4277-83A2-AB9481094C8E}" type="parTrans" cxnId="{91C8B6C6-C8C0-4B9F-B912-22114C3D7BDB}">
      <dgm:prSet/>
      <dgm:spPr/>
      <dgm:t>
        <a:bodyPr/>
        <a:lstStyle/>
        <a:p>
          <a:endParaRPr lang="en-US"/>
        </a:p>
      </dgm:t>
    </dgm:pt>
    <dgm:pt modelId="{F0725CF0-53F1-4298-963B-FE2E4B96A9BD}" type="sibTrans" cxnId="{91C8B6C6-C8C0-4B9F-B912-22114C3D7BDB}">
      <dgm:prSet/>
      <dgm:spPr/>
      <dgm:t>
        <a:bodyPr/>
        <a:lstStyle/>
        <a:p>
          <a:endParaRPr lang="en-US"/>
        </a:p>
      </dgm:t>
    </dgm:pt>
    <dgm:pt modelId="{7791F692-7C17-4AB6-AE80-4F419B3D5960}">
      <dgm:prSet/>
      <dgm:spPr/>
      <dgm:t>
        <a:bodyPr/>
        <a:lstStyle/>
        <a:p>
          <a:pPr>
            <a:lnSpc>
              <a:spcPct val="100000"/>
            </a:lnSpc>
          </a:pPr>
          <a:r>
            <a:rPr lang="en-US" b="1" i="0" dirty="0">
              <a:solidFill>
                <a:schemeClr val="bg1">
                  <a:lumMod val="65000"/>
                  <a:lumOff val="35000"/>
                </a:schemeClr>
              </a:solidFill>
            </a:rPr>
            <a:t>Budget: </a:t>
          </a:r>
          <a:r>
            <a:rPr lang="en-US" b="0" i="0" dirty="0">
              <a:solidFill>
                <a:schemeClr val="bg1">
                  <a:lumMod val="65000"/>
                  <a:lumOff val="35000"/>
                </a:schemeClr>
              </a:solidFill>
            </a:rPr>
            <a:t>Posters, directional signage for the farm, drink coasters, glassware, tents, folding chairs.  </a:t>
          </a:r>
          <a:endParaRPr lang="en-US" dirty="0">
            <a:solidFill>
              <a:schemeClr val="bg1">
                <a:lumMod val="65000"/>
                <a:lumOff val="35000"/>
              </a:schemeClr>
            </a:solidFill>
          </a:endParaRPr>
        </a:p>
      </dgm:t>
    </dgm:pt>
    <dgm:pt modelId="{9F9DDC44-FDC3-4760-AFE5-75D30FF9196C}" type="parTrans" cxnId="{72AA6F28-738E-4D70-89FC-6F20E71D7F9B}">
      <dgm:prSet/>
      <dgm:spPr/>
      <dgm:t>
        <a:bodyPr/>
        <a:lstStyle/>
        <a:p>
          <a:endParaRPr lang="en-US"/>
        </a:p>
      </dgm:t>
    </dgm:pt>
    <dgm:pt modelId="{237D317A-675F-4787-88AB-D6A641C4B055}" type="sibTrans" cxnId="{72AA6F28-738E-4D70-89FC-6F20E71D7F9B}">
      <dgm:prSet/>
      <dgm:spPr/>
      <dgm:t>
        <a:bodyPr/>
        <a:lstStyle/>
        <a:p>
          <a:endParaRPr lang="en-US"/>
        </a:p>
      </dgm:t>
    </dgm:pt>
    <dgm:pt modelId="{8FFF832C-ABC8-40DC-A56D-944B2F64BDCA}" type="pres">
      <dgm:prSet presAssocID="{B64D1808-9C26-4515-AADF-39D053AB0BD8}" presName="root" presStyleCnt="0">
        <dgm:presLayoutVars>
          <dgm:dir/>
          <dgm:resizeHandles val="exact"/>
        </dgm:presLayoutVars>
      </dgm:prSet>
      <dgm:spPr/>
    </dgm:pt>
    <dgm:pt modelId="{C81CD429-0DE7-4F68-B4FE-C7C325F0C1EC}" type="pres">
      <dgm:prSet presAssocID="{95D28EFD-7E80-4CE7-99BF-A7EE2F4672C8}" presName="compNode" presStyleCnt="0"/>
      <dgm:spPr/>
    </dgm:pt>
    <dgm:pt modelId="{90770DF6-9F3E-4F76-8273-EF77F87C09C5}" type="pres">
      <dgm:prSet presAssocID="{95D28EFD-7E80-4CE7-99BF-A7EE2F4672C8}" presName="bgRect" presStyleLbl="bgShp" presStyleIdx="0" presStyleCnt="4"/>
      <dgm:spPr/>
    </dgm:pt>
    <dgm:pt modelId="{1FCC2583-B938-46FF-93C5-6DFD967D627A}" type="pres">
      <dgm:prSet presAssocID="{95D28EFD-7E80-4CE7-99BF-A7EE2F4672C8}"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arm scene"/>
        </a:ext>
      </dgm:extLst>
    </dgm:pt>
    <dgm:pt modelId="{680DE762-FB3D-4AEF-A482-341386A7EB13}" type="pres">
      <dgm:prSet presAssocID="{95D28EFD-7E80-4CE7-99BF-A7EE2F4672C8}" presName="spaceRect" presStyleCnt="0"/>
      <dgm:spPr/>
    </dgm:pt>
    <dgm:pt modelId="{5081BB7E-BBB9-45BB-A27F-5DD4E86D6269}" type="pres">
      <dgm:prSet presAssocID="{95D28EFD-7E80-4CE7-99BF-A7EE2F4672C8}" presName="parTx" presStyleLbl="revTx" presStyleIdx="0" presStyleCnt="4">
        <dgm:presLayoutVars>
          <dgm:chMax val="0"/>
          <dgm:chPref val="0"/>
        </dgm:presLayoutVars>
      </dgm:prSet>
      <dgm:spPr/>
    </dgm:pt>
    <dgm:pt modelId="{4C7B13EA-0A6E-4B39-8469-53447D91E571}" type="pres">
      <dgm:prSet presAssocID="{0F8D777C-260F-47EB-A0C9-702F1FE94BF3}" presName="sibTrans" presStyleCnt="0"/>
      <dgm:spPr/>
    </dgm:pt>
    <dgm:pt modelId="{4A678B23-A542-4DCF-B0CC-B4BBD9E2059F}" type="pres">
      <dgm:prSet presAssocID="{AD68948C-97DE-4F61-B702-53074BE1B739}" presName="compNode" presStyleCnt="0"/>
      <dgm:spPr/>
    </dgm:pt>
    <dgm:pt modelId="{B621B8D2-6548-4E13-9A27-AE8D77A29EE3}" type="pres">
      <dgm:prSet presAssocID="{AD68948C-97DE-4F61-B702-53074BE1B739}" presName="bgRect" presStyleLbl="bgShp" presStyleIdx="1" presStyleCnt="4"/>
      <dgm:spPr/>
    </dgm:pt>
    <dgm:pt modelId="{94101D4F-DC71-46A7-8472-F23270D5B927}" type="pres">
      <dgm:prSet presAssocID="{AD68948C-97DE-4F61-B702-53074BE1B73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rn"/>
        </a:ext>
      </dgm:extLst>
    </dgm:pt>
    <dgm:pt modelId="{2E8F99BC-F6D9-43A9-A5D7-F1A403CB849B}" type="pres">
      <dgm:prSet presAssocID="{AD68948C-97DE-4F61-B702-53074BE1B739}" presName="spaceRect" presStyleCnt="0"/>
      <dgm:spPr/>
    </dgm:pt>
    <dgm:pt modelId="{68FCC9BB-25D3-47E3-916C-11C947E39A40}" type="pres">
      <dgm:prSet presAssocID="{AD68948C-97DE-4F61-B702-53074BE1B739}" presName="parTx" presStyleLbl="revTx" presStyleIdx="1" presStyleCnt="4">
        <dgm:presLayoutVars>
          <dgm:chMax val="0"/>
          <dgm:chPref val="0"/>
        </dgm:presLayoutVars>
      </dgm:prSet>
      <dgm:spPr/>
    </dgm:pt>
    <dgm:pt modelId="{6B21E800-1667-46BF-93C4-65DD0ACA67FC}" type="pres">
      <dgm:prSet presAssocID="{DDA2482D-9341-4D70-8F80-57BABB2788C9}" presName="sibTrans" presStyleCnt="0"/>
      <dgm:spPr/>
    </dgm:pt>
    <dgm:pt modelId="{A7918690-B694-493B-86C6-49D229514634}" type="pres">
      <dgm:prSet presAssocID="{6CCA0C86-4480-4796-B6A7-2B7E35EAD32A}" presName="compNode" presStyleCnt="0"/>
      <dgm:spPr/>
    </dgm:pt>
    <dgm:pt modelId="{41F6CD6B-2F96-4204-B5C9-D3AC6FC923F0}" type="pres">
      <dgm:prSet presAssocID="{6CCA0C86-4480-4796-B6A7-2B7E35EAD32A}" presName="bgRect" presStyleLbl="bgShp" presStyleIdx="2" presStyleCnt="4"/>
      <dgm:spPr/>
    </dgm:pt>
    <dgm:pt modelId="{564E135E-0260-4BFF-932E-BF6E57564CBE}" type="pres">
      <dgm:prSet presAssocID="{6CCA0C86-4480-4796-B6A7-2B7E35EAD32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ins"/>
        </a:ext>
      </dgm:extLst>
    </dgm:pt>
    <dgm:pt modelId="{B6B0ACD7-620C-4F89-8585-03871FC931DA}" type="pres">
      <dgm:prSet presAssocID="{6CCA0C86-4480-4796-B6A7-2B7E35EAD32A}" presName="spaceRect" presStyleCnt="0"/>
      <dgm:spPr/>
    </dgm:pt>
    <dgm:pt modelId="{2148675A-1C3B-4C7C-BA03-118B1AD179C2}" type="pres">
      <dgm:prSet presAssocID="{6CCA0C86-4480-4796-B6A7-2B7E35EAD32A}" presName="parTx" presStyleLbl="revTx" presStyleIdx="2" presStyleCnt="4">
        <dgm:presLayoutVars>
          <dgm:chMax val="0"/>
          <dgm:chPref val="0"/>
        </dgm:presLayoutVars>
      </dgm:prSet>
      <dgm:spPr/>
    </dgm:pt>
    <dgm:pt modelId="{1C7A349B-766A-4886-915A-FE21D6E26456}" type="pres">
      <dgm:prSet presAssocID="{F0725CF0-53F1-4298-963B-FE2E4B96A9BD}" presName="sibTrans" presStyleCnt="0"/>
      <dgm:spPr/>
    </dgm:pt>
    <dgm:pt modelId="{757F5026-77DC-44CC-8F29-789ECA308778}" type="pres">
      <dgm:prSet presAssocID="{7791F692-7C17-4AB6-AE80-4F419B3D5960}" presName="compNode" presStyleCnt="0"/>
      <dgm:spPr/>
    </dgm:pt>
    <dgm:pt modelId="{5D95AC57-EE3B-48EF-BB6C-A83F43E64C47}" type="pres">
      <dgm:prSet presAssocID="{7791F692-7C17-4AB6-AE80-4F419B3D5960}" presName="bgRect" presStyleLbl="bgShp" presStyleIdx="3" presStyleCnt="4"/>
      <dgm:spPr/>
    </dgm:pt>
    <dgm:pt modelId="{6D206B5F-FC53-4C1C-8F22-45C3442E28FD}" type="pres">
      <dgm:prSet presAssocID="{7791F692-7C17-4AB6-AE80-4F419B3D596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ractor"/>
        </a:ext>
      </dgm:extLst>
    </dgm:pt>
    <dgm:pt modelId="{E5594619-75F7-452E-A09A-3B9940E25A4F}" type="pres">
      <dgm:prSet presAssocID="{7791F692-7C17-4AB6-AE80-4F419B3D5960}" presName="spaceRect" presStyleCnt="0"/>
      <dgm:spPr/>
    </dgm:pt>
    <dgm:pt modelId="{64CD0C2E-19A7-4F13-B608-2E1406539699}" type="pres">
      <dgm:prSet presAssocID="{7791F692-7C17-4AB6-AE80-4F419B3D5960}" presName="parTx" presStyleLbl="revTx" presStyleIdx="3" presStyleCnt="4">
        <dgm:presLayoutVars>
          <dgm:chMax val="0"/>
          <dgm:chPref val="0"/>
        </dgm:presLayoutVars>
      </dgm:prSet>
      <dgm:spPr/>
    </dgm:pt>
  </dgm:ptLst>
  <dgm:cxnLst>
    <dgm:cxn modelId="{6F984C21-D328-4CD4-8116-FFDDC9C48690}" type="presOf" srcId="{6CCA0C86-4480-4796-B6A7-2B7E35EAD32A}" destId="{2148675A-1C3B-4C7C-BA03-118B1AD179C2}" srcOrd="0" destOrd="0" presId="urn:microsoft.com/office/officeart/2018/2/layout/IconVerticalSolidList"/>
    <dgm:cxn modelId="{74197A24-CAAC-4848-9CC1-137F2F2CD037}" type="presOf" srcId="{AD68948C-97DE-4F61-B702-53074BE1B739}" destId="{68FCC9BB-25D3-47E3-916C-11C947E39A40}" srcOrd="0" destOrd="0" presId="urn:microsoft.com/office/officeart/2018/2/layout/IconVerticalSolidList"/>
    <dgm:cxn modelId="{72AA6F28-738E-4D70-89FC-6F20E71D7F9B}" srcId="{B64D1808-9C26-4515-AADF-39D053AB0BD8}" destId="{7791F692-7C17-4AB6-AE80-4F419B3D5960}" srcOrd="3" destOrd="0" parTransId="{9F9DDC44-FDC3-4760-AFE5-75D30FF9196C}" sibTransId="{237D317A-675F-4787-88AB-D6A641C4B055}"/>
    <dgm:cxn modelId="{837DD437-4F0E-4A82-98F3-D6D058F438AE}" type="presOf" srcId="{B64D1808-9C26-4515-AADF-39D053AB0BD8}" destId="{8FFF832C-ABC8-40DC-A56D-944B2F64BDCA}" srcOrd="0" destOrd="0" presId="urn:microsoft.com/office/officeart/2018/2/layout/IconVerticalSolidList"/>
    <dgm:cxn modelId="{FB8C6E75-A207-43AD-BCA4-AD29B2491E1B}" type="presOf" srcId="{7791F692-7C17-4AB6-AE80-4F419B3D5960}" destId="{64CD0C2E-19A7-4F13-B608-2E1406539699}" srcOrd="0" destOrd="0" presId="urn:microsoft.com/office/officeart/2018/2/layout/IconVerticalSolidList"/>
    <dgm:cxn modelId="{9CF6C455-13C1-4893-9EA2-55201BC078B3}" srcId="{B64D1808-9C26-4515-AADF-39D053AB0BD8}" destId="{AD68948C-97DE-4F61-B702-53074BE1B739}" srcOrd="1" destOrd="0" parTransId="{BF91ABCF-7B4B-4CDE-A73B-4E49C6648BA9}" sibTransId="{DDA2482D-9341-4D70-8F80-57BABB2788C9}"/>
    <dgm:cxn modelId="{2BA0188D-6C83-4342-8901-A463EB85AD7C}" type="presOf" srcId="{95D28EFD-7E80-4CE7-99BF-A7EE2F4672C8}" destId="{5081BB7E-BBB9-45BB-A27F-5DD4E86D6269}" srcOrd="0" destOrd="0" presId="urn:microsoft.com/office/officeart/2018/2/layout/IconVerticalSolidList"/>
    <dgm:cxn modelId="{C267E7B7-35C7-46D1-88B6-6E88851B4077}" srcId="{B64D1808-9C26-4515-AADF-39D053AB0BD8}" destId="{95D28EFD-7E80-4CE7-99BF-A7EE2F4672C8}" srcOrd="0" destOrd="0" parTransId="{6EE3D50C-9D2C-4BD0-8180-1D2637B1C0DB}" sibTransId="{0F8D777C-260F-47EB-A0C9-702F1FE94BF3}"/>
    <dgm:cxn modelId="{91C8B6C6-C8C0-4B9F-B912-22114C3D7BDB}" srcId="{B64D1808-9C26-4515-AADF-39D053AB0BD8}" destId="{6CCA0C86-4480-4796-B6A7-2B7E35EAD32A}" srcOrd="2" destOrd="0" parTransId="{3BEB4F95-8B68-4277-83A2-AB9481094C8E}" sibTransId="{F0725CF0-53F1-4298-963B-FE2E4B96A9BD}"/>
    <dgm:cxn modelId="{AA59B313-6BC4-4AB8-90DB-4063B99A43D3}" type="presParOf" srcId="{8FFF832C-ABC8-40DC-A56D-944B2F64BDCA}" destId="{C81CD429-0DE7-4F68-B4FE-C7C325F0C1EC}" srcOrd="0" destOrd="0" presId="urn:microsoft.com/office/officeart/2018/2/layout/IconVerticalSolidList"/>
    <dgm:cxn modelId="{5A28B738-08B2-41DF-AF22-7392A62A4F5C}" type="presParOf" srcId="{C81CD429-0DE7-4F68-B4FE-C7C325F0C1EC}" destId="{90770DF6-9F3E-4F76-8273-EF77F87C09C5}" srcOrd="0" destOrd="0" presId="urn:microsoft.com/office/officeart/2018/2/layout/IconVerticalSolidList"/>
    <dgm:cxn modelId="{E46A6025-4107-48BC-B6E6-E017FEE90DBD}" type="presParOf" srcId="{C81CD429-0DE7-4F68-B4FE-C7C325F0C1EC}" destId="{1FCC2583-B938-46FF-93C5-6DFD967D627A}" srcOrd="1" destOrd="0" presId="urn:microsoft.com/office/officeart/2018/2/layout/IconVerticalSolidList"/>
    <dgm:cxn modelId="{A40DA8F3-DD84-4C48-94C5-474A95A73242}" type="presParOf" srcId="{C81CD429-0DE7-4F68-B4FE-C7C325F0C1EC}" destId="{680DE762-FB3D-4AEF-A482-341386A7EB13}" srcOrd="2" destOrd="0" presId="urn:microsoft.com/office/officeart/2018/2/layout/IconVerticalSolidList"/>
    <dgm:cxn modelId="{0552F6C7-BF0A-445F-B004-D1A9D1EC35D0}" type="presParOf" srcId="{C81CD429-0DE7-4F68-B4FE-C7C325F0C1EC}" destId="{5081BB7E-BBB9-45BB-A27F-5DD4E86D6269}" srcOrd="3" destOrd="0" presId="urn:microsoft.com/office/officeart/2018/2/layout/IconVerticalSolidList"/>
    <dgm:cxn modelId="{CE118F6E-E7A5-4BAE-9858-F2F6806C1C63}" type="presParOf" srcId="{8FFF832C-ABC8-40DC-A56D-944B2F64BDCA}" destId="{4C7B13EA-0A6E-4B39-8469-53447D91E571}" srcOrd="1" destOrd="0" presId="urn:microsoft.com/office/officeart/2018/2/layout/IconVerticalSolidList"/>
    <dgm:cxn modelId="{DF11687F-A88E-468B-B173-235279FADEDC}" type="presParOf" srcId="{8FFF832C-ABC8-40DC-A56D-944B2F64BDCA}" destId="{4A678B23-A542-4DCF-B0CC-B4BBD9E2059F}" srcOrd="2" destOrd="0" presId="urn:microsoft.com/office/officeart/2018/2/layout/IconVerticalSolidList"/>
    <dgm:cxn modelId="{0A9E7198-0986-4476-BA4C-3FCD7C8830D3}" type="presParOf" srcId="{4A678B23-A542-4DCF-B0CC-B4BBD9E2059F}" destId="{B621B8D2-6548-4E13-9A27-AE8D77A29EE3}" srcOrd="0" destOrd="0" presId="urn:microsoft.com/office/officeart/2018/2/layout/IconVerticalSolidList"/>
    <dgm:cxn modelId="{375002CE-937D-4B13-858B-3BFAB5F4F3A8}" type="presParOf" srcId="{4A678B23-A542-4DCF-B0CC-B4BBD9E2059F}" destId="{94101D4F-DC71-46A7-8472-F23270D5B927}" srcOrd="1" destOrd="0" presId="urn:microsoft.com/office/officeart/2018/2/layout/IconVerticalSolidList"/>
    <dgm:cxn modelId="{5AF52964-8149-44DF-BE4C-BD1ABCFE55F3}" type="presParOf" srcId="{4A678B23-A542-4DCF-B0CC-B4BBD9E2059F}" destId="{2E8F99BC-F6D9-43A9-A5D7-F1A403CB849B}" srcOrd="2" destOrd="0" presId="urn:microsoft.com/office/officeart/2018/2/layout/IconVerticalSolidList"/>
    <dgm:cxn modelId="{5220ED24-83A6-48D8-AC35-961480D548C2}" type="presParOf" srcId="{4A678B23-A542-4DCF-B0CC-B4BBD9E2059F}" destId="{68FCC9BB-25D3-47E3-916C-11C947E39A40}" srcOrd="3" destOrd="0" presId="urn:microsoft.com/office/officeart/2018/2/layout/IconVerticalSolidList"/>
    <dgm:cxn modelId="{7A01C8D7-0DB0-4D04-A270-DE958FDA6537}" type="presParOf" srcId="{8FFF832C-ABC8-40DC-A56D-944B2F64BDCA}" destId="{6B21E800-1667-46BF-93C4-65DD0ACA67FC}" srcOrd="3" destOrd="0" presId="urn:microsoft.com/office/officeart/2018/2/layout/IconVerticalSolidList"/>
    <dgm:cxn modelId="{FB6D1EE6-B97D-4658-A98E-727500F7C34E}" type="presParOf" srcId="{8FFF832C-ABC8-40DC-A56D-944B2F64BDCA}" destId="{A7918690-B694-493B-86C6-49D229514634}" srcOrd="4" destOrd="0" presId="urn:microsoft.com/office/officeart/2018/2/layout/IconVerticalSolidList"/>
    <dgm:cxn modelId="{79538E64-265E-4E5B-A804-26397A4F8BFA}" type="presParOf" srcId="{A7918690-B694-493B-86C6-49D229514634}" destId="{41F6CD6B-2F96-4204-B5C9-D3AC6FC923F0}" srcOrd="0" destOrd="0" presId="urn:microsoft.com/office/officeart/2018/2/layout/IconVerticalSolidList"/>
    <dgm:cxn modelId="{F2940573-8689-40A3-92FD-FC3012689C1A}" type="presParOf" srcId="{A7918690-B694-493B-86C6-49D229514634}" destId="{564E135E-0260-4BFF-932E-BF6E57564CBE}" srcOrd="1" destOrd="0" presId="urn:microsoft.com/office/officeart/2018/2/layout/IconVerticalSolidList"/>
    <dgm:cxn modelId="{791066EA-D3BA-40C0-BAD4-D3BD271B89B5}" type="presParOf" srcId="{A7918690-B694-493B-86C6-49D229514634}" destId="{B6B0ACD7-620C-4F89-8585-03871FC931DA}" srcOrd="2" destOrd="0" presId="urn:microsoft.com/office/officeart/2018/2/layout/IconVerticalSolidList"/>
    <dgm:cxn modelId="{50873DEE-9A6E-4B84-AA26-FACA733D1C31}" type="presParOf" srcId="{A7918690-B694-493B-86C6-49D229514634}" destId="{2148675A-1C3B-4C7C-BA03-118B1AD179C2}" srcOrd="3" destOrd="0" presId="urn:microsoft.com/office/officeart/2018/2/layout/IconVerticalSolidList"/>
    <dgm:cxn modelId="{FCF801C7-4316-4419-A941-7FE3BD65CF39}" type="presParOf" srcId="{8FFF832C-ABC8-40DC-A56D-944B2F64BDCA}" destId="{1C7A349B-766A-4886-915A-FE21D6E26456}" srcOrd="5" destOrd="0" presId="urn:microsoft.com/office/officeart/2018/2/layout/IconVerticalSolidList"/>
    <dgm:cxn modelId="{E1EAF97C-B36F-4F02-9214-7D2159652431}" type="presParOf" srcId="{8FFF832C-ABC8-40DC-A56D-944B2F64BDCA}" destId="{757F5026-77DC-44CC-8F29-789ECA308778}" srcOrd="6" destOrd="0" presId="urn:microsoft.com/office/officeart/2018/2/layout/IconVerticalSolidList"/>
    <dgm:cxn modelId="{D8D5F9C1-8521-4A5C-A2AB-C3D89C317BAC}" type="presParOf" srcId="{757F5026-77DC-44CC-8F29-789ECA308778}" destId="{5D95AC57-EE3B-48EF-BB6C-A83F43E64C47}" srcOrd="0" destOrd="0" presId="urn:microsoft.com/office/officeart/2018/2/layout/IconVerticalSolidList"/>
    <dgm:cxn modelId="{2A8D14DA-412E-4524-95D4-4A88D58123E3}" type="presParOf" srcId="{757F5026-77DC-44CC-8F29-789ECA308778}" destId="{6D206B5F-FC53-4C1C-8F22-45C3442E28FD}" srcOrd="1" destOrd="0" presId="urn:microsoft.com/office/officeart/2018/2/layout/IconVerticalSolidList"/>
    <dgm:cxn modelId="{C3959EC4-700E-47C9-BE33-C4FBBFEBF1BE}" type="presParOf" srcId="{757F5026-77DC-44CC-8F29-789ECA308778}" destId="{E5594619-75F7-452E-A09A-3B9940E25A4F}" srcOrd="2" destOrd="0" presId="urn:microsoft.com/office/officeart/2018/2/layout/IconVerticalSolidList"/>
    <dgm:cxn modelId="{57554873-569F-4209-B241-F42DCA6BE410}" type="presParOf" srcId="{757F5026-77DC-44CC-8F29-789ECA308778}" destId="{64CD0C2E-19A7-4F13-B608-2E140653969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64D1808-9C26-4515-AADF-39D053AB0BD8}"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95D28EFD-7E80-4CE7-99BF-A7EE2F4672C8}">
      <dgm:prSet custT="1"/>
      <dgm:spPr/>
      <dgm:t>
        <a:bodyPr/>
        <a:lstStyle/>
        <a:p>
          <a:pPr>
            <a:lnSpc>
              <a:spcPct val="100000"/>
            </a:lnSpc>
          </a:pPr>
          <a:r>
            <a:rPr lang="en-US" sz="1700" b="1" i="0" dirty="0">
              <a:solidFill>
                <a:schemeClr val="bg1">
                  <a:lumMod val="65000"/>
                  <a:lumOff val="35000"/>
                </a:schemeClr>
              </a:solidFill>
            </a:rPr>
            <a:t>Summary: </a:t>
          </a:r>
          <a:r>
            <a:rPr lang="en-US" sz="1700" b="0" i="0" dirty="0">
              <a:solidFill>
                <a:schemeClr val="bg1">
                  <a:lumMod val="65000"/>
                  <a:lumOff val="35000"/>
                </a:schemeClr>
              </a:solidFill>
            </a:rPr>
            <a:t>An on-farm gin distillery requests grant funds to launch new product line.</a:t>
          </a:r>
          <a:endParaRPr lang="en-US" sz="1700" dirty="0">
            <a:solidFill>
              <a:schemeClr val="bg1">
                <a:lumMod val="65000"/>
                <a:lumOff val="35000"/>
              </a:schemeClr>
            </a:solidFill>
          </a:endParaRPr>
        </a:p>
      </dgm:t>
    </dgm:pt>
    <dgm:pt modelId="{6EE3D50C-9D2C-4BD0-8180-1D2637B1C0DB}" type="parTrans" cxnId="{C267E7B7-35C7-46D1-88B6-6E88851B4077}">
      <dgm:prSet/>
      <dgm:spPr/>
      <dgm:t>
        <a:bodyPr/>
        <a:lstStyle/>
        <a:p>
          <a:endParaRPr lang="en-US"/>
        </a:p>
      </dgm:t>
    </dgm:pt>
    <dgm:pt modelId="{0F8D777C-260F-47EB-A0C9-702F1FE94BF3}" type="sibTrans" cxnId="{C267E7B7-35C7-46D1-88B6-6E88851B4077}">
      <dgm:prSet/>
      <dgm:spPr/>
      <dgm:t>
        <a:bodyPr/>
        <a:lstStyle/>
        <a:p>
          <a:endParaRPr lang="en-US"/>
        </a:p>
      </dgm:t>
    </dgm:pt>
    <dgm:pt modelId="{AD68948C-97DE-4F61-B702-53074BE1B739}">
      <dgm:prSet custT="1"/>
      <dgm:spPr/>
      <dgm:t>
        <a:bodyPr/>
        <a:lstStyle/>
        <a:p>
          <a:pPr>
            <a:lnSpc>
              <a:spcPct val="100000"/>
            </a:lnSpc>
          </a:pPr>
          <a:r>
            <a:rPr lang="en-US" sz="1700" b="1" i="0" dirty="0">
              <a:solidFill>
                <a:schemeClr val="bg1">
                  <a:lumMod val="65000"/>
                  <a:lumOff val="35000"/>
                </a:schemeClr>
              </a:solidFill>
            </a:rPr>
            <a:t>Background: </a:t>
          </a:r>
          <a:r>
            <a:rPr lang="en-US" sz="1700" b="0" i="0" dirty="0">
              <a:solidFill>
                <a:schemeClr val="bg1">
                  <a:lumMod val="65000"/>
                  <a:lumOff val="35000"/>
                </a:schemeClr>
              </a:solidFill>
            </a:rPr>
            <a:t>Our on-farm distillery located in Hunterdon County produces 5 different varieties of gin, using locally-produced juniper berries.</a:t>
          </a:r>
          <a:endParaRPr lang="en-US" sz="1700" dirty="0">
            <a:solidFill>
              <a:schemeClr val="bg1">
                <a:lumMod val="65000"/>
                <a:lumOff val="35000"/>
              </a:schemeClr>
            </a:solidFill>
          </a:endParaRPr>
        </a:p>
      </dgm:t>
    </dgm:pt>
    <dgm:pt modelId="{BF91ABCF-7B4B-4CDE-A73B-4E49C6648BA9}" type="parTrans" cxnId="{9CF6C455-13C1-4893-9EA2-55201BC078B3}">
      <dgm:prSet/>
      <dgm:spPr/>
      <dgm:t>
        <a:bodyPr/>
        <a:lstStyle/>
        <a:p>
          <a:endParaRPr lang="en-US"/>
        </a:p>
      </dgm:t>
    </dgm:pt>
    <dgm:pt modelId="{DDA2482D-9341-4D70-8F80-57BABB2788C9}" type="sibTrans" cxnId="{9CF6C455-13C1-4893-9EA2-55201BC078B3}">
      <dgm:prSet/>
      <dgm:spPr/>
      <dgm:t>
        <a:bodyPr/>
        <a:lstStyle/>
        <a:p>
          <a:endParaRPr lang="en-US"/>
        </a:p>
      </dgm:t>
    </dgm:pt>
    <dgm:pt modelId="{6CCA0C86-4480-4796-B6A7-2B7E35EAD32A}">
      <dgm:prSet custT="1"/>
      <dgm:spPr/>
      <dgm:t>
        <a:bodyPr/>
        <a:lstStyle/>
        <a:p>
          <a:pPr>
            <a:lnSpc>
              <a:spcPct val="100000"/>
            </a:lnSpc>
          </a:pPr>
          <a:r>
            <a:rPr lang="en-US" sz="1700" b="1" i="0" dirty="0">
              <a:solidFill>
                <a:schemeClr val="bg1">
                  <a:lumMod val="65000"/>
                  <a:lumOff val="35000"/>
                </a:schemeClr>
              </a:solidFill>
            </a:rPr>
            <a:t>Project Description: </a:t>
          </a:r>
          <a:r>
            <a:rPr lang="en-US" sz="1700" b="0" i="0" dirty="0">
              <a:solidFill>
                <a:schemeClr val="bg1">
                  <a:lumMod val="65000"/>
                  <a:lumOff val="35000"/>
                </a:schemeClr>
              </a:solidFill>
            </a:rPr>
            <a:t>We are looking to launch a new lavender gin to our product line using local lavender from our farm partners. </a:t>
          </a:r>
          <a:endParaRPr lang="en-US" sz="1700" dirty="0">
            <a:solidFill>
              <a:schemeClr val="bg1">
                <a:lumMod val="65000"/>
                <a:lumOff val="35000"/>
              </a:schemeClr>
            </a:solidFill>
          </a:endParaRPr>
        </a:p>
      </dgm:t>
    </dgm:pt>
    <dgm:pt modelId="{3BEB4F95-8B68-4277-83A2-AB9481094C8E}" type="parTrans" cxnId="{91C8B6C6-C8C0-4B9F-B912-22114C3D7BDB}">
      <dgm:prSet/>
      <dgm:spPr/>
      <dgm:t>
        <a:bodyPr/>
        <a:lstStyle/>
        <a:p>
          <a:endParaRPr lang="en-US"/>
        </a:p>
      </dgm:t>
    </dgm:pt>
    <dgm:pt modelId="{F0725CF0-53F1-4298-963B-FE2E4B96A9BD}" type="sibTrans" cxnId="{91C8B6C6-C8C0-4B9F-B912-22114C3D7BDB}">
      <dgm:prSet/>
      <dgm:spPr/>
      <dgm:t>
        <a:bodyPr/>
        <a:lstStyle/>
        <a:p>
          <a:endParaRPr lang="en-US"/>
        </a:p>
      </dgm:t>
    </dgm:pt>
    <dgm:pt modelId="{7791F692-7C17-4AB6-AE80-4F419B3D5960}">
      <dgm:prSet custT="1"/>
      <dgm:spPr/>
      <dgm:t>
        <a:bodyPr/>
        <a:lstStyle/>
        <a:p>
          <a:pPr>
            <a:lnSpc>
              <a:spcPct val="100000"/>
            </a:lnSpc>
          </a:pPr>
          <a:r>
            <a:rPr lang="en-US" sz="1700" b="1" i="0" dirty="0">
              <a:solidFill>
                <a:schemeClr val="bg1">
                  <a:lumMod val="65000"/>
                  <a:lumOff val="35000"/>
                </a:schemeClr>
              </a:solidFill>
            </a:rPr>
            <a:t>Budget: </a:t>
          </a:r>
          <a:r>
            <a:rPr lang="en-US" sz="1700" b="0" i="0" dirty="0">
              <a:solidFill>
                <a:schemeClr val="bg1">
                  <a:lumMod val="65000"/>
                  <a:lumOff val="35000"/>
                </a:schemeClr>
              </a:solidFill>
            </a:rPr>
            <a:t>150-1L bottles, funding to purchase harvested lavender, special-purpose brewing equipment, merchandiser/shelf for product display at our storefront.</a:t>
          </a:r>
          <a:endParaRPr lang="en-US" sz="1700" dirty="0">
            <a:solidFill>
              <a:schemeClr val="bg1">
                <a:lumMod val="65000"/>
                <a:lumOff val="35000"/>
              </a:schemeClr>
            </a:solidFill>
          </a:endParaRPr>
        </a:p>
      </dgm:t>
    </dgm:pt>
    <dgm:pt modelId="{9F9DDC44-FDC3-4760-AFE5-75D30FF9196C}" type="parTrans" cxnId="{72AA6F28-738E-4D70-89FC-6F20E71D7F9B}">
      <dgm:prSet/>
      <dgm:spPr/>
      <dgm:t>
        <a:bodyPr/>
        <a:lstStyle/>
        <a:p>
          <a:endParaRPr lang="en-US"/>
        </a:p>
      </dgm:t>
    </dgm:pt>
    <dgm:pt modelId="{237D317A-675F-4787-88AB-D6A641C4B055}" type="sibTrans" cxnId="{72AA6F28-738E-4D70-89FC-6F20E71D7F9B}">
      <dgm:prSet/>
      <dgm:spPr/>
      <dgm:t>
        <a:bodyPr/>
        <a:lstStyle/>
        <a:p>
          <a:endParaRPr lang="en-US"/>
        </a:p>
      </dgm:t>
    </dgm:pt>
    <dgm:pt modelId="{8FFF832C-ABC8-40DC-A56D-944B2F64BDCA}" type="pres">
      <dgm:prSet presAssocID="{B64D1808-9C26-4515-AADF-39D053AB0BD8}" presName="root" presStyleCnt="0">
        <dgm:presLayoutVars>
          <dgm:dir/>
          <dgm:resizeHandles val="exact"/>
        </dgm:presLayoutVars>
      </dgm:prSet>
      <dgm:spPr/>
    </dgm:pt>
    <dgm:pt modelId="{C81CD429-0DE7-4F68-B4FE-C7C325F0C1EC}" type="pres">
      <dgm:prSet presAssocID="{95D28EFD-7E80-4CE7-99BF-A7EE2F4672C8}" presName="compNode" presStyleCnt="0"/>
      <dgm:spPr/>
    </dgm:pt>
    <dgm:pt modelId="{90770DF6-9F3E-4F76-8273-EF77F87C09C5}" type="pres">
      <dgm:prSet presAssocID="{95D28EFD-7E80-4CE7-99BF-A7EE2F4672C8}" presName="bgRect" presStyleLbl="bgShp" presStyleIdx="0" presStyleCnt="4" custLinFactNeighborX="-22655" custLinFactNeighborY="-20181"/>
      <dgm:spPr/>
    </dgm:pt>
    <dgm:pt modelId="{1FCC2583-B938-46FF-93C5-6DFD967D627A}" type="pres">
      <dgm:prSet presAssocID="{95D28EFD-7E80-4CE7-99BF-A7EE2F4672C8}"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arm scene"/>
        </a:ext>
      </dgm:extLst>
    </dgm:pt>
    <dgm:pt modelId="{680DE762-FB3D-4AEF-A482-341386A7EB13}" type="pres">
      <dgm:prSet presAssocID="{95D28EFD-7E80-4CE7-99BF-A7EE2F4672C8}" presName="spaceRect" presStyleCnt="0"/>
      <dgm:spPr/>
    </dgm:pt>
    <dgm:pt modelId="{5081BB7E-BBB9-45BB-A27F-5DD4E86D6269}" type="pres">
      <dgm:prSet presAssocID="{95D28EFD-7E80-4CE7-99BF-A7EE2F4672C8}" presName="parTx" presStyleLbl="revTx" presStyleIdx="0" presStyleCnt="4">
        <dgm:presLayoutVars>
          <dgm:chMax val="0"/>
          <dgm:chPref val="0"/>
        </dgm:presLayoutVars>
      </dgm:prSet>
      <dgm:spPr/>
    </dgm:pt>
    <dgm:pt modelId="{4C7B13EA-0A6E-4B39-8469-53447D91E571}" type="pres">
      <dgm:prSet presAssocID="{0F8D777C-260F-47EB-A0C9-702F1FE94BF3}" presName="sibTrans" presStyleCnt="0"/>
      <dgm:spPr/>
    </dgm:pt>
    <dgm:pt modelId="{4A678B23-A542-4DCF-B0CC-B4BBD9E2059F}" type="pres">
      <dgm:prSet presAssocID="{AD68948C-97DE-4F61-B702-53074BE1B739}" presName="compNode" presStyleCnt="0"/>
      <dgm:spPr/>
    </dgm:pt>
    <dgm:pt modelId="{B621B8D2-6548-4E13-9A27-AE8D77A29EE3}" type="pres">
      <dgm:prSet presAssocID="{AD68948C-97DE-4F61-B702-53074BE1B739}" presName="bgRect" presStyleLbl="bgShp" presStyleIdx="1" presStyleCnt="4"/>
      <dgm:spPr/>
    </dgm:pt>
    <dgm:pt modelId="{94101D4F-DC71-46A7-8472-F23270D5B927}" type="pres">
      <dgm:prSet presAssocID="{AD68948C-97DE-4F61-B702-53074BE1B73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rn"/>
        </a:ext>
      </dgm:extLst>
    </dgm:pt>
    <dgm:pt modelId="{2E8F99BC-F6D9-43A9-A5D7-F1A403CB849B}" type="pres">
      <dgm:prSet presAssocID="{AD68948C-97DE-4F61-B702-53074BE1B739}" presName="spaceRect" presStyleCnt="0"/>
      <dgm:spPr/>
    </dgm:pt>
    <dgm:pt modelId="{68FCC9BB-25D3-47E3-916C-11C947E39A40}" type="pres">
      <dgm:prSet presAssocID="{AD68948C-97DE-4F61-B702-53074BE1B739}" presName="parTx" presStyleLbl="revTx" presStyleIdx="1" presStyleCnt="4">
        <dgm:presLayoutVars>
          <dgm:chMax val="0"/>
          <dgm:chPref val="0"/>
        </dgm:presLayoutVars>
      </dgm:prSet>
      <dgm:spPr/>
    </dgm:pt>
    <dgm:pt modelId="{6B21E800-1667-46BF-93C4-65DD0ACA67FC}" type="pres">
      <dgm:prSet presAssocID="{DDA2482D-9341-4D70-8F80-57BABB2788C9}" presName="sibTrans" presStyleCnt="0"/>
      <dgm:spPr/>
    </dgm:pt>
    <dgm:pt modelId="{A7918690-B694-493B-86C6-49D229514634}" type="pres">
      <dgm:prSet presAssocID="{6CCA0C86-4480-4796-B6A7-2B7E35EAD32A}" presName="compNode" presStyleCnt="0"/>
      <dgm:spPr/>
    </dgm:pt>
    <dgm:pt modelId="{41F6CD6B-2F96-4204-B5C9-D3AC6FC923F0}" type="pres">
      <dgm:prSet presAssocID="{6CCA0C86-4480-4796-B6A7-2B7E35EAD32A}" presName="bgRect" presStyleLbl="bgShp" presStyleIdx="2" presStyleCnt="4"/>
      <dgm:spPr/>
    </dgm:pt>
    <dgm:pt modelId="{564E135E-0260-4BFF-932E-BF6E57564CBE}" type="pres">
      <dgm:prSet presAssocID="{6CCA0C86-4480-4796-B6A7-2B7E35EAD32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ins"/>
        </a:ext>
      </dgm:extLst>
    </dgm:pt>
    <dgm:pt modelId="{B6B0ACD7-620C-4F89-8585-03871FC931DA}" type="pres">
      <dgm:prSet presAssocID="{6CCA0C86-4480-4796-B6A7-2B7E35EAD32A}" presName="spaceRect" presStyleCnt="0"/>
      <dgm:spPr/>
    </dgm:pt>
    <dgm:pt modelId="{2148675A-1C3B-4C7C-BA03-118B1AD179C2}" type="pres">
      <dgm:prSet presAssocID="{6CCA0C86-4480-4796-B6A7-2B7E35EAD32A}" presName="parTx" presStyleLbl="revTx" presStyleIdx="2" presStyleCnt="4">
        <dgm:presLayoutVars>
          <dgm:chMax val="0"/>
          <dgm:chPref val="0"/>
        </dgm:presLayoutVars>
      </dgm:prSet>
      <dgm:spPr/>
    </dgm:pt>
    <dgm:pt modelId="{1C7A349B-766A-4886-915A-FE21D6E26456}" type="pres">
      <dgm:prSet presAssocID="{F0725CF0-53F1-4298-963B-FE2E4B96A9BD}" presName="sibTrans" presStyleCnt="0"/>
      <dgm:spPr/>
    </dgm:pt>
    <dgm:pt modelId="{757F5026-77DC-44CC-8F29-789ECA308778}" type="pres">
      <dgm:prSet presAssocID="{7791F692-7C17-4AB6-AE80-4F419B3D5960}" presName="compNode" presStyleCnt="0"/>
      <dgm:spPr/>
    </dgm:pt>
    <dgm:pt modelId="{5D95AC57-EE3B-48EF-BB6C-A83F43E64C47}" type="pres">
      <dgm:prSet presAssocID="{7791F692-7C17-4AB6-AE80-4F419B3D5960}" presName="bgRect" presStyleLbl="bgShp" presStyleIdx="3" presStyleCnt="4"/>
      <dgm:spPr/>
    </dgm:pt>
    <dgm:pt modelId="{6D206B5F-FC53-4C1C-8F22-45C3442E28FD}" type="pres">
      <dgm:prSet presAssocID="{7791F692-7C17-4AB6-AE80-4F419B3D596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ractor"/>
        </a:ext>
      </dgm:extLst>
    </dgm:pt>
    <dgm:pt modelId="{E5594619-75F7-452E-A09A-3B9940E25A4F}" type="pres">
      <dgm:prSet presAssocID="{7791F692-7C17-4AB6-AE80-4F419B3D5960}" presName="spaceRect" presStyleCnt="0"/>
      <dgm:spPr/>
    </dgm:pt>
    <dgm:pt modelId="{64CD0C2E-19A7-4F13-B608-2E1406539699}" type="pres">
      <dgm:prSet presAssocID="{7791F692-7C17-4AB6-AE80-4F419B3D5960}" presName="parTx" presStyleLbl="revTx" presStyleIdx="3" presStyleCnt="4">
        <dgm:presLayoutVars>
          <dgm:chMax val="0"/>
          <dgm:chPref val="0"/>
        </dgm:presLayoutVars>
      </dgm:prSet>
      <dgm:spPr/>
    </dgm:pt>
  </dgm:ptLst>
  <dgm:cxnLst>
    <dgm:cxn modelId="{6F984C21-D328-4CD4-8116-FFDDC9C48690}" type="presOf" srcId="{6CCA0C86-4480-4796-B6A7-2B7E35EAD32A}" destId="{2148675A-1C3B-4C7C-BA03-118B1AD179C2}" srcOrd="0" destOrd="0" presId="urn:microsoft.com/office/officeart/2018/2/layout/IconVerticalSolidList"/>
    <dgm:cxn modelId="{74197A24-CAAC-4848-9CC1-137F2F2CD037}" type="presOf" srcId="{AD68948C-97DE-4F61-B702-53074BE1B739}" destId="{68FCC9BB-25D3-47E3-916C-11C947E39A40}" srcOrd="0" destOrd="0" presId="urn:microsoft.com/office/officeart/2018/2/layout/IconVerticalSolidList"/>
    <dgm:cxn modelId="{72AA6F28-738E-4D70-89FC-6F20E71D7F9B}" srcId="{B64D1808-9C26-4515-AADF-39D053AB0BD8}" destId="{7791F692-7C17-4AB6-AE80-4F419B3D5960}" srcOrd="3" destOrd="0" parTransId="{9F9DDC44-FDC3-4760-AFE5-75D30FF9196C}" sibTransId="{237D317A-675F-4787-88AB-D6A641C4B055}"/>
    <dgm:cxn modelId="{837DD437-4F0E-4A82-98F3-D6D058F438AE}" type="presOf" srcId="{B64D1808-9C26-4515-AADF-39D053AB0BD8}" destId="{8FFF832C-ABC8-40DC-A56D-944B2F64BDCA}" srcOrd="0" destOrd="0" presId="urn:microsoft.com/office/officeart/2018/2/layout/IconVerticalSolidList"/>
    <dgm:cxn modelId="{FB8C6E75-A207-43AD-BCA4-AD29B2491E1B}" type="presOf" srcId="{7791F692-7C17-4AB6-AE80-4F419B3D5960}" destId="{64CD0C2E-19A7-4F13-B608-2E1406539699}" srcOrd="0" destOrd="0" presId="urn:microsoft.com/office/officeart/2018/2/layout/IconVerticalSolidList"/>
    <dgm:cxn modelId="{9CF6C455-13C1-4893-9EA2-55201BC078B3}" srcId="{B64D1808-9C26-4515-AADF-39D053AB0BD8}" destId="{AD68948C-97DE-4F61-B702-53074BE1B739}" srcOrd="1" destOrd="0" parTransId="{BF91ABCF-7B4B-4CDE-A73B-4E49C6648BA9}" sibTransId="{DDA2482D-9341-4D70-8F80-57BABB2788C9}"/>
    <dgm:cxn modelId="{2BA0188D-6C83-4342-8901-A463EB85AD7C}" type="presOf" srcId="{95D28EFD-7E80-4CE7-99BF-A7EE2F4672C8}" destId="{5081BB7E-BBB9-45BB-A27F-5DD4E86D6269}" srcOrd="0" destOrd="0" presId="urn:microsoft.com/office/officeart/2018/2/layout/IconVerticalSolidList"/>
    <dgm:cxn modelId="{C267E7B7-35C7-46D1-88B6-6E88851B4077}" srcId="{B64D1808-9C26-4515-AADF-39D053AB0BD8}" destId="{95D28EFD-7E80-4CE7-99BF-A7EE2F4672C8}" srcOrd="0" destOrd="0" parTransId="{6EE3D50C-9D2C-4BD0-8180-1D2637B1C0DB}" sibTransId="{0F8D777C-260F-47EB-A0C9-702F1FE94BF3}"/>
    <dgm:cxn modelId="{91C8B6C6-C8C0-4B9F-B912-22114C3D7BDB}" srcId="{B64D1808-9C26-4515-AADF-39D053AB0BD8}" destId="{6CCA0C86-4480-4796-B6A7-2B7E35EAD32A}" srcOrd="2" destOrd="0" parTransId="{3BEB4F95-8B68-4277-83A2-AB9481094C8E}" sibTransId="{F0725CF0-53F1-4298-963B-FE2E4B96A9BD}"/>
    <dgm:cxn modelId="{AA59B313-6BC4-4AB8-90DB-4063B99A43D3}" type="presParOf" srcId="{8FFF832C-ABC8-40DC-A56D-944B2F64BDCA}" destId="{C81CD429-0DE7-4F68-B4FE-C7C325F0C1EC}" srcOrd="0" destOrd="0" presId="urn:microsoft.com/office/officeart/2018/2/layout/IconVerticalSolidList"/>
    <dgm:cxn modelId="{5A28B738-08B2-41DF-AF22-7392A62A4F5C}" type="presParOf" srcId="{C81CD429-0DE7-4F68-B4FE-C7C325F0C1EC}" destId="{90770DF6-9F3E-4F76-8273-EF77F87C09C5}" srcOrd="0" destOrd="0" presId="urn:microsoft.com/office/officeart/2018/2/layout/IconVerticalSolidList"/>
    <dgm:cxn modelId="{E46A6025-4107-48BC-B6E6-E017FEE90DBD}" type="presParOf" srcId="{C81CD429-0DE7-4F68-B4FE-C7C325F0C1EC}" destId="{1FCC2583-B938-46FF-93C5-6DFD967D627A}" srcOrd="1" destOrd="0" presId="urn:microsoft.com/office/officeart/2018/2/layout/IconVerticalSolidList"/>
    <dgm:cxn modelId="{A40DA8F3-DD84-4C48-94C5-474A95A73242}" type="presParOf" srcId="{C81CD429-0DE7-4F68-B4FE-C7C325F0C1EC}" destId="{680DE762-FB3D-4AEF-A482-341386A7EB13}" srcOrd="2" destOrd="0" presId="urn:microsoft.com/office/officeart/2018/2/layout/IconVerticalSolidList"/>
    <dgm:cxn modelId="{0552F6C7-BF0A-445F-B004-D1A9D1EC35D0}" type="presParOf" srcId="{C81CD429-0DE7-4F68-B4FE-C7C325F0C1EC}" destId="{5081BB7E-BBB9-45BB-A27F-5DD4E86D6269}" srcOrd="3" destOrd="0" presId="urn:microsoft.com/office/officeart/2018/2/layout/IconVerticalSolidList"/>
    <dgm:cxn modelId="{CE118F6E-E7A5-4BAE-9858-F2F6806C1C63}" type="presParOf" srcId="{8FFF832C-ABC8-40DC-A56D-944B2F64BDCA}" destId="{4C7B13EA-0A6E-4B39-8469-53447D91E571}" srcOrd="1" destOrd="0" presId="urn:microsoft.com/office/officeart/2018/2/layout/IconVerticalSolidList"/>
    <dgm:cxn modelId="{DF11687F-A88E-468B-B173-235279FADEDC}" type="presParOf" srcId="{8FFF832C-ABC8-40DC-A56D-944B2F64BDCA}" destId="{4A678B23-A542-4DCF-B0CC-B4BBD9E2059F}" srcOrd="2" destOrd="0" presId="urn:microsoft.com/office/officeart/2018/2/layout/IconVerticalSolidList"/>
    <dgm:cxn modelId="{0A9E7198-0986-4476-BA4C-3FCD7C8830D3}" type="presParOf" srcId="{4A678B23-A542-4DCF-B0CC-B4BBD9E2059F}" destId="{B621B8D2-6548-4E13-9A27-AE8D77A29EE3}" srcOrd="0" destOrd="0" presId="urn:microsoft.com/office/officeart/2018/2/layout/IconVerticalSolidList"/>
    <dgm:cxn modelId="{375002CE-937D-4B13-858B-3BFAB5F4F3A8}" type="presParOf" srcId="{4A678B23-A542-4DCF-B0CC-B4BBD9E2059F}" destId="{94101D4F-DC71-46A7-8472-F23270D5B927}" srcOrd="1" destOrd="0" presId="urn:microsoft.com/office/officeart/2018/2/layout/IconVerticalSolidList"/>
    <dgm:cxn modelId="{5AF52964-8149-44DF-BE4C-BD1ABCFE55F3}" type="presParOf" srcId="{4A678B23-A542-4DCF-B0CC-B4BBD9E2059F}" destId="{2E8F99BC-F6D9-43A9-A5D7-F1A403CB849B}" srcOrd="2" destOrd="0" presId="urn:microsoft.com/office/officeart/2018/2/layout/IconVerticalSolidList"/>
    <dgm:cxn modelId="{5220ED24-83A6-48D8-AC35-961480D548C2}" type="presParOf" srcId="{4A678B23-A542-4DCF-B0CC-B4BBD9E2059F}" destId="{68FCC9BB-25D3-47E3-916C-11C947E39A40}" srcOrd="3" destOrd="0" presId="urn:microsoft.com/office/officeart/2018/2/layout/IconVerticalSolidList"/>
    <dgm:cxn modelId="{7A01C8D7-0DB0-4D04-A270-DE958FDA6537}" type="presParOf" srcId="{8FFF832C-ABC8-40DC-A56D-944B2F64BDCA}" destId="{6B21E800-1667-46BF-93C4-65DD0ACA67FC}" srcOrd="3" destOrd="0" presId="urn:microsoft.com/office/officeart/2018/2/layout/IconVerticalSolidList"/>
    <dgm:cxn modelId="{FB6D1EE6-B97D-4658-A98E-727500F7C34E}" type="presParOf" srcId="{8FFF832C-ABC8-40DC-A56D-944B2F64BDCA}" destId="{A7918690-B694-493B-86C6-49D229514634}" srcOrd="4" destOrd="0" presId="urn:microsoft.com/office/officeart/2018/2/layout/IconVerticalSolidList"/>
    <dgm:cxn modelId="{79538E64-265E-4E5B-A804-26397A4F8BFA}" type="presParOf" srcId="{A7918690-B694-493B-86C6-49D229514634}" destId="{41F6CD6B-2F96-4204-B5C9-D3AC6FC923F0}" srcOrd="0" destOrd="0" presId="urn:microsoft.com/office/officeart/2018/2/layout/IconVerticalSolidList"/>
    <dgm:cxn modelId="{F2940573-8689-40A3-92FD-FC3012689C1A}" type="presParOf" srcId="{A7918690-B694-493B-86C6-49D229514634}" destId="{564E135E-0260-4BFF-932E-BF6E57564CBE}" srcOrd="1" destOrd="0" presId="urn:microsoft.com/office/officeart/2018/2/layout/IconVerticalSolidList"/>
    <dgm:cxn modelId="{791066EA-D3BA-40C0-BAD4-D3BD271B89B5}" type="presParOf" srcId="{A7918690-B694-493B-86C6-49D229514634}" destId="{B6B0ACD7-620C-4F89-8585-03871FC931DA}" srcOrd="2" destOrd="0" presId="urn:microsoft.com/office/officeart/2018/2/layout/IconVerticalSolidList"/>
    <dgm:cxn modelId="{50873DEE-9A6E-4B84-AA26-FACA733D1C31}" type="presParOf" srcId="{A7918690-B694-493B-86C6-49D229514634}" destId="{2148675A-1C3B-4C7C-BA03-118B1AD179C2}" srcOrd="3" destOrd="0" presId="urn:microsoft.com/office/officeart/2018/2/layout/IconVerticalSolidList"/>
    <dgm:cxn modelId="{FCF801C7-4316-4419-A941-7FE3BD65CF39}" type="presParOf" srcId="{8FFF832C-ABC8-40DC-A56D-944B2F64BDCA}" destId="{1C7A349B-766A-4886-915A-FE21D6E26456}" srcOrd="5" destOrd="0" presId="urn:microsoft.com/office/officeart/2018/2/layout/IconVerticalSolidList"/>
    <dgm:cxn modelId="{E1EAF97C-B36F-4F02-9214-7D2159652431}" type="presParOf" srcId="{8FFF832C-ABC8-40DC-A56D-944B2F64BDCA}" destId="{757F5026-77DC-44CC-8F29-789ECA308778}" srcOrd="6" destOrd="0" presId="urn:microsoft.com/office/officeart/2018/2/layout/IconVerticalSolidList"/>
    <dgm:cxn modelId="{D8D5F9C1-8521-4A5C-A2AB-C3D89C317BAC}" type="presParOf" srcId="{757F5026-77DC-44CC-8F29-789ECA308778}" destId="{5D95AC57-EE3B-48EF-BB6C-A83F43E64C47}" srcOrd="0" destOrd="0" presId="urn:microsoft.com/office/officeart/2018/2/layout/IconVerticalSolidList"/>
    <dgm:cxn modelId="{2A8D14DA-412E-4524-95D4-4A88D58123E3}" type="presParOf" srcId="{757F5026-77DC-44CC-8F29-789ECA308778}" destId="{6D206B5F-FC53-4C1C-8F22-45C3442E28FD}" srcOrd="1" destOrd="0" presId="urn:microsoft.com/office/officeart/2018/2/layout/IconVerticalSolidList"/>
    <dgm:cxn modelId="{C3959EC4-700E-47C9-BE33-C4FBBFEBF1BE}" type="presParOf" srcId="{757F5026-77DC-44CC-8F29-789ECA308778}" destId="{E5594619-75F7-452E-A09A-3B9940E25A4F}" srcOrd="2" destOrd="0" presId="urn:microsoft.com/office/officeart/2018/2/layout/IconVerticalSolidList"/>
    <dgm:cxn modelId="{57554873-569F-4209-B241-F42DCA6BE410}" type="presParOf" srcId="{757F5026-77DC-44CC-8F29-789ECA308778}" destId="{64CD0C2E-19A7-4F13-B608-2E140653969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8976FCA-46DA-463E-B7D1-0D0D8644C475}" type="doc">
      <dgm:prSet loTypeId="urn:microsoft.com/office/officeart/2016/7/layout/RepeatingBendingProcessNew" loCatId="process" qsTypeId="urn:microsoft.com/office/officeart/2005/8/quickstyle/simple2" qsCatId="simple" csTypeId="urn:microsoft.com/office/officeart/2005/8/colors/accent1_2" csCatId="accent1" phldr="1"/>
      <dgm:spPr/>
      <dgm:t>
        <a:bodyPr/>
        <a:lstStyle/>
        <a:p>
          <a:endParaRPr lang="en-US"/>
        </a:p>
      </dgm:t>
    </dgm:pt>
    <dgm:pt modelId="{EB838EE7-5561-471D-9453-741EADEACE0F}">
      <dgm:prSet/>
      <dgm:spPr>
        <a:solidFill>
          <a:schemeClr val="accent5">
            <a:lumMod val="75000"/>
          </a:schemeClr>
        </a:solidFill>
      </dgm:spPr>
      <dgm:t>
        <a:bodyPr/>
        <a:lstStyle/>
        <a:p>
          <a:r>
            <a:rPr lang="en-US" dirty="0"/>
            <a:t>Review Request for Proposals (Grant Guidelines).</a:t>
          </a:r>
        </a:p>
      </dgm:t>
    </dgm:pt>
    <dgm:pt modelId="{6E5AA49E-CF33-4768-A138-B77498E8D081}" type="parTrans" cxnId="{CD0C7AF3-B4F0-47DB-B107-BCCC65AB8FE3}">
      <dgm:prSet/>
      <dgm:spPr/>
      <dgm:t>
        <a:bodyPr/>
        <a:lstStyle/>
        <a:p>
          <a:endParaRPr lang="en-US"/>
        </a:p>
      </dgm:t>
    </dgm:pt>
    <dgm:pt modelId="{3E08173B-C9E1-4019-9BE0-628D2DCE5473}" type="sibTrans" cxnId="{CD0C7AF3-B4F0-47DB-B107-BCCC65AB8FE3}">
      <dgm:prSet/>
      <dgm:spPr/>
      <dgm:t>
        <a:bodyPr/>
        <a:lstStyle/>
        <a:p>
          <a:endParaRPr lang="en-US"/>
        </a:p>
      </dgm:t>
    </dgm:pt>
    <dgm:pt modelId="{02D014A7-6E7C-4D62-B967-9BE473068FAA}">
      <dgm:prSet/>
      <dgm:spPr>
        <a:solidFill>
          <a:schemeClr val="accent5">
            <a:lumMod val="75000"/>
          </a:schemeClr>
        </a:solidFill>
      </dgm:spPr>
      <dgm:t>
        <a:bodyPr/>
        <a:lstStyle/>
        <a:p>
          <a:r>
            <a:rPr lang="en-US" dirty="0"/>
            <a:t>Complete the application template.</a:t>
          </a:r>
        </a:p>
      </dgm:t>
    </dgm:pt>
    <dgm:pt modelId="{A62C99F3-06F8-4C17-8404-316ADD010CF3}" type="parTrans" cxnId="{DB9D44A8-8886-43D8-9373-B67077CD433E}">
      <dgm:prSet/>
      <dgm:spPr/>
      <dgm:t>
        <a:bodyPr/>
        <a:lstStyle/>
        <a:p>
          <a:endParaRPr lang="en-US"/>
        </a:p>
      </dgm:t>
    </dgm:pt>
    <dgm:pt modelId="{242D9859-B9F1-4DFD-ABA3-4AE3A9522344}" type="sibTrans" cxnId="{DB9D44A8-8886-43D8-9373-B67077CD433E}">
      <dgm:prSet/>
      <dgm:spPr/>
      <dgm:t>
        <a:bodyPr/>
        <a:lstStyle/>
        <a:p>
          <a:endParaRPr lang="en-US"/>
        </a:p>
      </dgm:t>
    </dgm:pt>
    <dgm:pt modelId="{0FE8AA1F-30E6-420B-91A8-55DED2EA0F6E}">
      <dgm:prSet/>
      <dgm:spPr>
        <a:solidFill>
          <a:schemeClr val="accent5">
            <a:lumMod val="75000"/>
          </a:schemeClr>
        </a:solidFill>
      </dgm:spPr>
      <dgm:t>
        <a:bodyPr/>
        <a:lstStyle/>
        <a:p>
          <a:r>
            <a:rPr lang="en-US" dirty="0"/>
            <a:t>Email completed application template, and any supplemental materials, to </a:t>
          </a:r>
          <a:r>
            <a:rPr lang="en-US" dirty="0">
              <a:hlinkClick xmlns:r="http://schemas.openxmlformats.org/officeDocument/2006/relationships" r:id="rId1">
                <a:extLst>
                  <a:ext uri="{A12FA001-AC4F-418D-AE19-62706E023703}">
                    <ahyp:hlinkClr xmlns:ahyp="http://schemas.microsoft.com/office/drawing/2018/hyperlinkcolor" val="tx"/>
                  </a:ext>
                </a:extLst>
              </a:hlinkClick>
            </a:rPr>
            <a:t>NJATP@ag.nj.gov</a:t>
          </a:r>
          <a:r>
            <a:rPr lang="en-US" dirty="0"/>
            <a:t>.</a:t>
          </a:r>
        </a:p>
      </dgm:t>
    </dgm:pt>
    <dgm:pt modelId="{EA291640-1423-4BCD-A4A5-F806D4900AD7}" type="parTrans" cxnId="{CF7FCB69-707C-411E-9E81-55CF2086C163}">
      <dgm:prSet/>
      <dgm:spPr/>
      <dgm:t>
        <a:bodyPr/>
        <a:lstStyle/>
        <a:p>
          <a:endParaRPr lang="en-US"/>
        </a:p>
      </dgm:t>
    </dgm:pt>
    <dgm:pt modelId="{C4F8BBC4-392E-4829-B90D-378BAA301BFE}" type="sibTrans" cxnId="{CF7FCB69-707C-411E-9E81-55CF2086C163}">
      <dgm:prSet/>
      <dgm:spPr/>
      <dgm:t>
        <a:bodyPr/>
        <a:lstStyle/>
        <a:p>
          <a:endParaRPr lang="en-US"/>
        </a:p>
      </dgm:t>
    </dgm:pt>
    <dgm:pt modelId="{850BB04F-4401-4243-8B0B-9AD7D95774FA}" type="pres">
      <dgm:prSet presAssocID="{88976FCA-46DA-463E-B7D1-0D0D8644C475}" presName="Name0" presStyleCnt="0">
        <dgm:presLayoutVars>
          <dgm:dir/>
          <dgm:resizeHandles val="exact"/>
        </dgm:presLayoutVars>
      </dgm:prSet>
      <dgm:spPr/>
    </dgm:pt>
    <dgm:pt modelId="{C71FD4EB-D90E-4589-B193-7B3DC389EAE0}" type="pres">
      <dgm:prSet presAssocID="{EB838EE7-5561-471D-9453-741EADEACE0F}" presName="node" presStyleLbl="node1" presStyleIdx="0" presStyleCnt="3" custLinFactNeighborY="-3582">
        <dgm:presLayoutVars>
          <dgm:bulletEnabled val="1"/>
        </dgm:presLayoutVars>
      </dgm:prSet>
      <dgm:spPr/>
    </dgm:pt>
    <dgm:pt modelId="{2D183609-C9B0-408A-BA43-DC041CD3B24C}" type="pres">
      <dgm:prSet presAssocID="{3E08173B-C9E1-4019-9BE0-628D2DCE5473}" presName="sibTrans" presStyleLbl="sibTrans1D1" presStyleIdx="0" presStyleCnt="2"/>
      <dgm:spPr/>
    </dgm:pt>
    <dgm:pt modelId="{2B69BCD0-F022-49AB-A59C-B867B85451DA}" type="pres">
      <dgm:prSet presAssocID="{3E08173B-C9E1-4019-9BE0-628D2DCE5473}" presName="connectorText" presStyleLbl="sibTrans1D1" presStyleIdx="0" presStyleCnt="2"/>
      <dgm:spPr/>
    </dgm:pt>
    <dgm:pt modelId="{4DE8F42F-E567-42B8-BE59-5921C6D42FFF}" type="pres">
      <dgm:prSet presAssocID="{02D014A7-6E7C-4D62-B967-9BE473068FAA}" presName="node" presStyleLbl="node1" presStyleIdx="1" presStyleCnt="3" custLinFactNeighborY="-3582">
        <dgm:presLayoutVars>
          <dgm:bulletEnabled val="1"/>
        </dgm:presLayoutVars>
      </dgm:prSet>
      <dgm:spPr/>
    </dgm:pt>
    <dgm:pt modelId="{5D6C6F29-DAA6-4602-9F94-427B04128D47}" type="pres">
      <dgm:prSet presAssocID="{242D9859-B9F1-4DFD-ABA3-4AE3A9522344}" presName="sibTrans" presStyleLbl="sibTrans1D1" presStyleIdx="1" presStyleCnt="2"/>
      <dgm:spPr/>
    </dgm:pt>
    <dgm:pt modelId="{A91EE3FD-5698-4A54-90CA-5055AE170895}" type="pres">
      <dgm:prSet presAssocID="{242D9859-B9F1-4DFD-ABA3-4AE3A9522344}" presName="connectorText" presStyleLbl="sibTrans1D1" presStyleIdx="1" presStyleCnt="2"/>
      <dgm:spPr/>
    </dgm:pt>
    <dgm:pt modelId="{239BDABB-7944-49CD-82F2-51AA7C1A310A}" type="pres">
      <dgm:prSet presAssocID="{0FE8AA1F-30E6-420B-91A8-55DED2EA0F6E}" presName="node" presStyleLbl="node1" presStyleIdx="2" presStyleCnt="3" custLinFactNeighborY="-3582">
        <dgm:presLayoutVars>
          <dgm:bulletEnabled val="1"/>
        </dgm:presLayoutVars>
      </dgm:prSet>
      <dgm:spPr/>
    </dgm:pt>
  </dgm:ptLst>
  <dgm:cxnLst>
    <dgm:cxn modelId="{4D88CF60-F018-4281-9C23-1127E81B3E2F}" type="presOf" srcId="{88976FCA-46DA-463E-B7D1-0D0D8644C475}" destId="{850BB04F-4401-4243-8B0B-9AD7D95774FA}" srcOrd="0" destOrd="0" presId="urn:microsoft.com/office/officeart/2016/7/layout/RepeatingBendingProcessNew"/>
    <dgm:cxn modelId="{CF7FCB69-707C-411E-9E81-55CF2086C163}" srcId="{88976FCA-46DA-463E-B7D1-0D0D8644C475}" destId="{0FE8AA1F-30E6-420B-91A8-55DED2EA0F6E}" srcOrd="2" destOrd="0" parTransId="{EA291640-1423-4BCD-A4A5-F806D4900AD7}" sibTransId="{C4F8BBC4-392E-4829-B90D-378BAA301BFE}"/>
    <dgm:cxn modelId="{F2D3E959-70EA-45E1-83C1-7ED1252FDD14}" type="presOf" srcId="{242D9859-B9F1-4DFD-ABA3-4AE3A9522344}" destId="{A91EE3FD-5698-4A54-90CA-5055AE170895}" srcOrd="1" destOrd="0" presId="urn:microsoft.com/office/officeart/2016/7/layout/RepeatingBendingProcessNew"/>
    <dgm:cxn modelId="{9338EF8A-9C86-43E4-B2E4-F3FFDEE2DEBB}" type="presOf" srcId="{3E08173B-C9E1-4019-9BE0-628D2DCE5473}" destId="{2B69BCD0-F022-49AB-A59C-B867B85451DA}" srcOrd="1" destOrd="0" presId="urn:microsoft.com/office/officeart/2016/7/layout/RepeatingBendingProcessNew"/>
    <dgm:cxn modelId="{DB9D44A8-8886-43D8-9373-B67077CD433E}" srcId="{88976FCA-46DA-463E-B7D1-0D0D8644C475}" destId="{02D014A7-6E7C-4D62-B967-9BE473068FAA}" srcOrd="1" destOrd="0" parTransId="{A62C99F3-06F8-4C17-8404-316ADD010CF3}" sibTransId="{242D9859-B9F1-4DFD-ABA3-4AE3A9522344}"/>
    <dgm:cxn modelId="{3B2B9BDA-837D-438D-937F-D6B6A08E01B4}" type="presOf" srcId="{242D9859-B9F1-4DFD-ABA3-4AE3A9522344}" destId="{5D6C6F29-DAA6-4602-9F94-427B04128D47}" srcOrd="0" destOrd="0" presId="urn:microsoft.com/office/officeart/2016/7/layout/RepeatingBendingProcessNew"/>
    <dgm:cxn modelId="{4D851CE5-B444-4D62-9E64-4B9693DFEC62}" type="presOf" srcId="{3E08173B-C9E1-4019-9BE0-628D2DCE5473}" destId="{2D183609-C9B0-408A-BA43-DC041CD3B24C}" srcOrd="0" destOrd="0" presId="urn:microsoft.com/office/officeart/2016/7/layout/RepeatingBendingProcessNew"/>
    <dgm:cxn modelId="{CD0C7AF3-B4F0-47DB-B107-BCCC65AB8FE3}" srcId="{88976FCA-46DA-463E-B7D1-0D0D8644C475}" destId="{EB838EE7-5561-471D-9453-741EADEACE0F}" srcOrd="0" destOrd="0" parTransId="{6E5AA49E-CF33-4768-A138-B77498E8D081}" sibTransId="{3E08173B-C9E1-4019-9BE0-628D2DCE5473}"/>
    <dgm:cxn modelId="{E271FCF9-8424-4FEA-A567-D663F50692FE}" type="presOf" srcId="{EB838EE7-5561-471D-9453-741EADEACE0F}" destId="{C71FD4EB-D90E-4589-B193-7B3DC389EAE0}" srcOrd="0" destOrd="0" presId="urn:microsoft.com/office/officeart/2016/7/layout/RepeatingBendingProcessNew"/>
    <dgm:cxn modelId="{1175BCFB-2607-46AB-A196-4DE75C1D9C22}" type="presOf" srcId="{0FE8AA1F-30E6-420B-91A8-55DED2EA0F6E}" destId="{239BDABB-7944-49CD-82F2-51AA7C1A310A}" srcOrd="0" destOrd="0" presId="urn:microsoft.com/office/officeart/2016/7/layout/RepeatingBendingProcessNew"/>
    <dgm:cxn modelId="{7F6DF6FF-A3C6-4525-9172-8D6455D7CE5C}" type="presOf" srcId="{02D014A7-6E7C-4D62-B967-9BE473068FAA}" destId="{4DE8F42F-E567-42B8-BE59-5921C6D42FFF}" srcOrd="0" destOrd="0" presId="urn:microsoft.com/office/officeart/2016/7/layout/RepeatingBendingProcessNew"/>
    <dgm:cxn modelId="{458FBB7E-B614-415E-A227-5C7394CB134A}" type="presParOf" srcId="{850BB04F-4401-4243-8B0B-9AD7D95774FA}" destId="{C71FD4EB-D90E-4589-B193-7B3DC389EAE0}" srcOrd="0" destOrd="0" presId="urn:microsoft.com/office/officeart/2016/7/layout/RepeatingBendingProcessNew"/>
    <dgm:cxn modelId="{93A1C652-4202-409C-9886-71C731A51223}" type="presParOf" srcId="{850BB04F-4401-4243-8B0B-9AD7D95774FA}" destId="{2D183609-C9B0-408A-BA43-DC041CD3B24C}" srcOrd="1" destOrd="0" presId="urn:microsoft.com/office/officeart/2016/7/layout/RepeatingBendingProcessNew"/>
    <dgm:cxn modelId="{98DA6CE5-D90A-4CAA-BF67-F768046BCA3F}" type="presParOf" srcId="{2D183609-C9B0-408A-BA43-DC041CD3B24C}" destId="{2B69BCD0-F022-49AB-A59C-B867B85451DA}" srcOrd="0" destOrd="0" presId="urn:microsoft.com/office/officeart/2016/7/layout/RepeatingBendingProcessNew"/>
    <dgm:cxn modelId="{CEFC5263-B0B2-4B8B-95B0-C44222B2EE2E}" type="presParOf" srcId="{850BB04F-4401-4243-8B0B-9AD7D95774FA}" destId="{4DE8F42F-E567-42B8-BE59-5921C6D42FFF}" srcOrd="2" destOrd="0" presId="urn:microsoft.com/office/officeart/2016/7/layout/RepeatingBendingProcessNew"/>
    <dgm:cxn modelId="{18FB9DC0-2FE0-4A44-8F86-DF8F7D8CF2C4}" type="presParOf" srcId="{850BB04F-4401-4243-8B0B-9AD7D95774FA}" destId="{5D6C6F29-DAA6-4602-9F94-427B04128D47}" srcOrd="3" destOrd="0" presId="urn:microsoft.com/office/officeart/2016/7/layout/RepeatingBendingProcessNew"/>
    <dgm:cxn modelId="{452A9E47-DF40-42E6-AB4F-2A32A1E058D3}" type="presParOf" srcId="{5D6C6F29-DAA6-4602-9F94-427B04128D47}" destId="{A91EE3FD-5698-4A54-90CA-5055AE170895}" srcOrd="0" destOrd="0" presId="urn:microsoft.com/office/officeart/2016/7/layout/RepeatingBendingProcessNew"/>
    <dgm:cxn modelId="{45135B91-C5E2-45E6-92BB-1EE76FEFDB39}" type="presParOf" srcId="{850BB04F-4401-4243-8B0B-9AD7D95774FA}" destId="{239BDABB-7944-49CD-82F2-51AA7C1A310A}" srcOrd="4"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098F74-2D61-454D-B883-AA0301EE78EA}">
      <dsp:nvSpPr>
        <dsp:cNvPr id="0" name=""/>
        <dsp:cNvSpPr/>
      </dsp:nvSpPr>
      <dsp:spPr>
        <a:xfrm>
          <a:off x="0" y="1509"/>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E90123D-5EB6-4FA7-B290-1F80C49DCF54}">
      <dsp:nvSpPr>
        <dsp:cNvPr id="0" name=""/>
        <dsp:cNvSpPr/>
      </dsp:nvSpPr>
      <dsp:spPr>
        <a:xfrm>
          <a:off x="231410" y="173633"/>
          <a:ext cx="420746" cy="42074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3990B5F-04CB-47C3-9918-D46013857B66}">
      <dsp:nvSpPr>
        <dsp:cNvPr id="0" name=""/>
        <dsp:cNvSpPr/>
      </dsp:nvSpPr>
      <dsp:spPr>
        <a:xfrm>
          <a:off x="883568" y="1509"/>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977900">
            <a:lnSpc>
              <a:spcPct val="90000"/>
            </a:lnSpc>
            <a:spcBef>
              <a:spcPct val="0"/>
            </a:spcBef>
            <a:spcAft>
              <a:spcPct val="35000"/>
            </a:spcAft>
            <a:buNone/>
          </a:pPr>
          <a:r>
            <a:rPr lang="en-US" sz="2200" b="0" i="0" kern="1200" dirty="0">
              <a:solidFill>
                <a:schemeClr val="bg1"/>
              </a:solidFill>
            </a:rPr>
            <a:t>Increasing viability of agritourism operations.</a:t>
          </a:r>
          <a:endParaRPr lang="en-US" sz="2200" kern="1200" dirty="0">
            <a:solidFill>
              <a:schemeClr val="bg1"/>
            </a:solidFill>
          </a:endParaRPr>
        </a:p>
      </dsp:txBody>
      <dsp:txXfrm>
        <a:off x="883568" y="1509"/>
        <a:ext cx="10089231" cy="764993"/>
      </dsp:txXfrm>
    </dsp:sp>
    <dsp:sp modelId="{073B0635-4EF6-4BAE-A829-734F8BA14D80}">
      <dsp:nvSpPr>
        <dsp:cNvPr id="0" name=""/>
        <dsp:cNvSpPr/>
      </dsp:nvSpPr>
      <dsp:spPr>
        <a:xfrm>
          <a:off x="0" y="957751"/>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CA83D64-A61D-4A28-A28C-BC6AE604E997}">
      <dsp:nvSpPr>
        <dsp:cNvPr id="0" name=""/>
        <dsp:cNvSpPr/>
      </dsp:nvSpPr>
      <dsp:spPr>
        <a:xfrm>
          <a:off x="231410" y="1129875"/>
          <a:ext cx="420746" cy="42074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2BEB905-DACD-4397-BB5F-73B8A2F8E332}">
      <dsp:nvSpPr>
        <dsp:cNvPr id="0" name=""/>
        <dsp:cNvSpPr/>
      </dsp:nvSpPr>
      <dsp:spPr>
        <a:xfrm>
          <a:off x="883568" y="957751"/>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977900">
            <a:lnSpc>
              <a:spcPct val="90000"/>
            </a:lnSpc>
            <a:spcBef>
              <a:spcPct val="0"/>
            </a:spcBef>
            <a:spcAft>
              <a:spcPct val="35000"/>
            </a:spcAft>
            <a:buNone/>
          </a:pPr>
          <a:r>
            <a:rPr lang="en-US" sz="2200" b="0" i="0" kern="1200" dirty="0">
              <a:solidFill>
                <a:schemeClr val="bg1"/>
              </a:solidFill>
            </a:rPr>
            <a:t>Increasing economic impact of New Jersey’s agritourism industry.</a:t>
          </a:r>
          <a:endParaRPr lang="en-US" sz="2200" kern="1200" dirty="0">
            <a:solidFill>
              <a:schemeClr val="bg1"/>
            </a:solidFill>
          </a:endParaRPr>
        </a:p>
      </dsp:txBody>
      <dsp:txXfrm>
        <a:off x="883568" y="957751"/>
        <a:ext cx="10089231" cy="764993"/>
      </dsp:txXfrm>
    </dsp:sp>
    <dsp:sp modelId="{70AC8F62-DFE9-4C75-8EBE-3ACB5738BFB8}">
      <dsp:nvSpPr>
        <dsp:cNvPr id="0" name=""/>
        <dsp:cNvSpPr/>
      </dsp:nvSpPr>
      <dsp:spPr>
        <a:xfrm>
          <a:off x="0" y="1913994"/>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0FD8FC-1039-46FA-8EB4-56466D8244E4}">
      <dsp:nvSpPr>
        <dsp:cNvPr id="0" name=""/>
        <dsp:cNvSpPr/>
      </dsp:nvSpPr>
      <dsp:spPr>
        <a:xfrm>
          <a:off x="231410" y="2086117"/>
          <a:ext cx="420746" cy="42074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CD24AB9-6B9F-43CB-AF5F-07315BA642A2}">
      <dsp:nvSpPr>
        <dsp:cNvPr id="0" name=""/>
        <dsp:cNvSpPr/>
      </dsp:nvSpPr>
      <dsp:spPr>
        <a:xfrm>
          <a:off x="883568" y="1913994"/>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977900">
            <a:lnSpc>
              <a:spcPct val="90000"/>
            </a:lnSpc>
            <a:spcBef>
              <a:spcPct val="0"/>
            </a:spcBef>
            <a:spcAft>
              <a:spcPct val="35000"/>
            </a:spcAft>
            <a:buNone/>
          </a:pPr>
          <a:r>
            <a:rPr lang="en-US" sz="2200" b="0" i="0" kern="1200" dirty="0">
              <a:solidFill>
                <a:schemeClr val="bg1"/>
              </a:solidFill>
            </a:rPr>
            <a:t>Expanding marketing and event promotion capacity. </a:t>
          </a:r>
          <a:endParaRPr lang="en-US" sz="2200" kern="1200" dirty="0">
            <a:solidFill>
              <a:schemeClr val="bg1"/>
            </a:solidFill>
          </a:endParaRPr>
        </a:p>
      </dsp:txBody>
      <dsp:txXfrm>
        <a:off x="883568" y="1913994"/>
        <a:ext cx="10089231" cy="764993"/>
      </dsp:txXfrm>
    </dsp:sp>
    <dsp:sp modelId="{D2C6B992-2514-48F4-84B9-924B5C502C38}">
      <dsp:nvSpPr>
        <dsp:cNvPr id="0" name=""/>
        <dsp:cNvSpPr/>
      </dsp:nvSpPr>
      <dsp:spPr>
        <a:xfrm>
          <a:off x="0" y="2870236"/>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602AE1-CA19-446A-9A18-E7FB6FAF3FE5}">
      <dsp:nvSpPr>
        <dsp:cNvPr id="0" name=""/>
        <dsp:cNvSpPr/>
      </dsp:nvSpPr>
      <dsp:spPr>
        <a:xfrm>
          <a:off x="231410" y="3042360"/>
          <a:ext cx="420746" cy="42074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1A922BE-C858-45AC-AE11-80BED07339B7}">
      <dsp:nvSpPr>
        <dsp:cNvPr id="0" name=""/>
        <dsp:cNvSpPr/>
      </dsp:nvSpPr>
      <dsp:spPr>
        <a:xfrm>
          <a:off x="883568" y="2870236"/>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977900">
            <a:lnSpc>
              <a:spcPct val="90000"/>
            </a:lnSpc>
            <a:spcBef>
              <a:spcPct val="0"/>
            </a:spcBef>
            <a:spcAft>
              <a:spcPct val="35000"/>
            </a:spcAft>
            <a:buNone/>
          </a:pPr>
          <a:r>
            <a:rPr lang="en-US" sz="2200" b="0" i="0" kern="1200" dirty="0">
              <a:solidFill>
                <a:schemeClr val="bg1"/>
              </a:solidFill>
            </a:rPr>
            <a:t>Implementation and dissemination of agritourism best practices. </a:t>
          </a:r>
          <a:endParaRPr lang="en-US" sz="2200" kern="1200" dirty="0">
            <a:solidFill>
              <a:schemeClr val="bg1"/>
            </a:solidFill>
          </a:endParaRPr>
        </a:p>
      </dsp:txBody>
      <dsp:txXfrm>
        <a:off x="883568" y="2870236"/>
        <a:ext cx="10089231" cy="7649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26AFF2-6EF4-4DFB-B419-71186FBE0E14}">
      <dsp:nvSpPr>
        <dsp:cNvPr id="0" name=""/>
        <dsp:cNvSpPr/>
      </dsp:nvSpPr>
      <dsp:spPr>
        <a:xfrm>
          <a:off x="3214" y="160662"/>
          <a:ext cx="2550318" cy="1530191"/>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Pick-Your-Own</a:t>
          </a:r>
        </a:p>
      </dsp:txBody>
      <dsp:txXfrm>
        <a:off x="3214" y="160662"/>
        <a:ext cx="2550318" cy="1530191"/>
      </dsp:txXfrm>
    </dsp:sp>
    <dsp:sp modelId="{2FF79C62-4BC2-46C6-87D5-40A872066F91}">
      <dsp:nvSpPr>
        <dsp:cNvPr id="0" name=""/>
        <dsp:cNvSpPr/>
      </dsp:nvSpPr>
      <dsp:spPr>
        <a:xfrm>
          <a:off x="2808565" y="160662"/>
          <a:ext cx="2550318" cy="1530191"/>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Corn Mazes/Crop Art </a:t>
          </a:r>
        </a:p>
      </dsp:txBody>
      <dsp:txXfrm>
        <a:off x="2808565" y="160662"/>
        <a:ext cx="2550318" cy="1530191"/>
      </dsp:txXfrm>
    </dsp:sp>
    <dsp:sp modelId="{53298820-DB60-4CFB-AFFB-B142EFAE5455}">
      <dsp:nvSpPr>
        <dsp:cNvPr id="0" name=""/>
        <dsp:cNvSpPr/>
      </dsp:nvSpPr>
      <dsp:spPr>
        <a:xfrm>
          <a:off x="5613915" y="160662"/>
          <a:ext cx="2550318" cy="1530191"/>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Hayrides </a:t>
          </a:r>
        </a:p>
      </dsp:txBody>
      <dsp:txXfrm>
        <a:off x="5613915" y="160662"/>
        <a:ext cx="2550318" cy="1530191"/>
      </dsp:txXfrm>
    </dsp:sp>
    <dsp:sp modelId="{B9C6DB21-3ABC-44A1-9397-F14394E6B6A1}">
      <dsp:nvSpPr>
        <dsp:cNvPr id="0" name=""/>
        <dsp:cNvSpPr/>
      </dsp:nvSpPr>
      <dsp:spPr>
        <a:xfrm>
          <a:off x="8419266" y="160662"/>
          <a:ext cx="2550318" cy="1530191"/>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Agricultural Museums or Exhibits </a:t>
          </a:r>
        </a:p>
      </dsp:txBody>
      <dsp:txXfrm>
        <a:off x="8419266" y="160662"/>
        <a:ext cx="2550318" cy="1530191"/>
      </dsp:txXfrm>
    </dsp:sp>
    <dsp:sp modelId="{8C7F6DAF-9F56-4742-A871-22A7DC8C519E}">
      <dsp:nvSpPr>
        <dsp:cNvPr id="0" name=""/>
        <dsp:cNvSpPr/>
      </dsp:nvSpPr>
      <dsp:spPr>
        <a:xfrm>
          <a:off x="3214" y="1945885"/>
          <a:ext cx="2550318" cy="1530191"/>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Brewery or Winery Tours/Tastings </a:t>
          </a:r>
        </a:p>
      </dsp:txBody>
      <dsp:txXfrm>
        <a:off x="3214" y="1945885"/>
        <a:ext cx="2550318" cy="1530191"/>
      </dsp:txXfrm>
    </dsp:sp>
    <dsp:sp modelId="{C13705CB-A6AF-4A02-82E9-A5B151494BEE}">
      <dsp:nvSpPr>
        <dsp:cNvPr id="0" name=""/>
        <dsp:cNvSpPr/>
      </dsp:nvSpPr>
      <dsp:spPr>
        <a:xfrm>
          <a:off x="2808565" y="1945885"/>
          <a:ext cx="2550318" cy="1530191"/>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Horseback Riding </a:t>
          </a:r>
        </a:p>
      </dsp:txBody>
      <dsp:txXfrm>
        <a:off x="2808565" y="1945885"/>
        <a:ext cx="2550318" cy="1530191"/>
      </dsp:txXfrm>
    </dsp:sp>
    <dsp:sp modelId="{7EDCB805-8CBD-4FD6-8177-9589F6B7C0A0}">
      <dsp:nvSpPr>
        <dsp:cNvPr id="0" name=""/>
        <dsp:cNvSpPr/>
      </dsp:nvSpPr>
      <dsp:spPr>
        <a:xfrm>
          <a:off x="5613915" y="1945885"/>
          <a:ext cx="2550318" cy="1530191"/>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Farm Tours </a:t>
          </a:r>
        </a:p>
      </dsp:txBody>
      <dsp:txXfrm>
        <a:off x="5613915" y="1945885"/>
        <a:ext cx="2550318" cy="1530191"/>
      </dsp:txXfrm>
    </dsp:sp>
    <dsp:sp modelId="{CE34C299-8E4C-4D22-BB12-862EDA3B5CDF}">
      <dsp:nvSpPr>
        <dsp:cNvPr id="0" name=""/>
        <dsp:cNvSpPr/>
      </dsp:nvSpPr>
      <dsp:spPr>
        <a:xfrm>
          <a:off x="8419266" y="1945885"/>
          <a:ext cx="2550318" cy="1530191"/>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0" kern="1200" dirty="0"/>
            <a:t>Other agricultural activities conducted for </a:t>
          </a:r>
          <a:r>
            <a:rPr lang="en-US" sz="2000" kern="1200" dirty="0"/>
            <a:t>the education and/or entertainment of participants. </a:t>
          </a:r>
        </a:p>
      </dsp:txBody>
      <dsp:txXfrm>
        <a:off x="8419266" y="1945885"/>
        <a:ext cx="2550318" cy="15301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770DF6-9F3E-4F76-8273-EF77F87C09C5}">
      <dsp:nvSpPr>
        <dsp:cNvPr id="0" name=""/>
        <dsp:cNvSpPr/>
      </dsp:nvSpPr>
      <dsp:spPr>
        <a:xfrm>
          <a:off x="0" y="1509"/>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CC2583-B938-46FF-93C5-6DFD967D627A}">
      <dsp:nvSpPr>
        <dsp:cNvPr id="0" name=""/>
        <dsp:cNvSpPr/>
      </dsp:nvSpPr>
      <dsp:spPr>
        <a:xfrm>
          <a:off x="231410" y="173633"/>
          <a:ext cx="420746" cy="42074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081BB7E-BBB9-45BB-A27F-5DD4E86D6269}">
      <dsp:nvSpPr>
        <dsp:cNvPr id="0" name=""/>
        <dsp:cNvSpPr/>
      </dsp:nvSpPr>
      <dsp:spPr>
        <a:xfrm>
          <a:off x="883568" y="1509"/>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Summary: </a:t>
          </a:r>
          <a:r>
            <a:rPr lang="en-US" sz="1700" b="0" i="0" kern="1200" dirty="0">
              <a:solidFill>
                <a:schemeClr val="bg1">
                  <a:lumMod val="65000"/>
                  <a:lumOff val="35000"/>
                </a:schemeClr>
              </a:solidFill>
            </a:rPr>
            <a:t>A berry farm requests grant funds to support expansion and marketing of U-Pick operation.</a:t>
          </a:r>
          <a:endParaRPr lang="en-US" sz="1700" kern="1200" dirty="0">
            <a:solidFill>
              <a:schemeClr val="bg1">
                <a:lumMod val="65000"/>
                <a:lumOff val="35000"/>
              </a:schemeClr>
            </a:solidFill>
          </a:endParaRPr>
        </a:p>
      </dsp:txBody>
      <dsp:txXfrm>
        <a:off x="883568" y="1509"/>
        <a:ext cx="10089231" cy="764993"/>
      </dsp:txXfrm>
    </dsp:sp>
    <dsp:sp modelId="{B621B8D2-6548-4E13-9A27-AE8D77A29EE3}">
      <dsp:nvSpPr>
        <dsp:cNvPr id="0" name=""/>
        <dsp:cNvSpPr/>
      </dsp:nvSpPr>
      <dsp:spPr>
        <a:xfrm>
          <a:off x="0" y="957751"/>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101D4F-DC71-46A7-8472-F23270D5B927}">
      <dsp:nvSpPr>
        <dsp:cNvPr id="0" name=""/>
        <dsp:cNvSpPr/>
      </dsp:nvSpPr>
      <dsp:spPr>
        <a:xfrm>
          <a:off x="231410" y="1129875"/>
          <a:ext cx="420746" cy="42074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FCC9BB-25D3-47E3-916C-11C947E39A40}">
      <dsp:nvSpPr>
        <dsp:cNvPr id="0" name=""/>
        <dsp:cNvSpPr/>
      </dsp:nvSpPr>
      <dsp:spPr>
        <a:xfrm>
          <a:off x="883568" y="957751"/>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Background: </a:t>
          </a:r>
          <a:r>
            <a:rPr lang="en-US" sz="1700" b="0" i="0" kern="1200" dirty="0">
              <a:solidFill>
                <a:schemeClr val="bg1">
                  <a:lumMod val="65000"/>
                  <a:lumOff val="35000"/>
                </a:schemeClr>
              </a:solidFill>
            </a:rPr>
            <a:t>Our 3</a:t>
          </a:r>
          <a:r>
            <a:rPr lang="en-US" sz="1700" b="0" i="0" kern="1200" baseline="30000" dirty="0">
              <a:solidFill>
                <a:schemeClr val="bg1">
                  <a:lumMod val="65000"/>
                  <a:lumOff val="35000"/>
                </a:schemeClr>
              </a:solidFill>
            </a:rPr>
            <a:t>rd</a:t>
          </a:r>
          <a:r>
            <a:rPr lang="en-US" sz="1700" b="0" i="0" kern="1200" dirty="0">
              <a:solidFill>
                <a:schemeClr val="bg1">
                  <a:lumMod val="65000"/>
                  <a:lumOff val="35000"/>
                </a:schemeClr>
              </a:solidFill>
            </a:rPr>
            <a:t> generation berry farm in South Jersey has been looking to expand its U-Pick capacity and better market our agritourism operation to visitors across the region.</a:t>
          </a:r>
          <a:endParaRPr lang="en-US" sz="1700" kern="1200" dirty="0">
            <a:solidFill>
              <a:schemeClr val="bg1">
                <a:lumMod val="65000"/>
                <a:lumOff val="35000"/>
              </a:schemeClr>
            </a:solidFill>
          </a:endParaRPr>
        </a:p>
      </dsp:txBody>
      <dsp:txXfrm>
        <a:off x="883568" y="957751"/>
        <a:ext cx="10089231" cy="764993"/>
      </dsp:txXfrm>
    </dsp:sp>
    <dsp:sp modelId="{41F6CD6B-2F96-4204-B5C9-D3AC6FC923F0}">
      <dsp:nvSpPr>
        <dsp:cNvPr id="0" name=""/>
        <dsp:cNvSpPr/>
      </dsp:nvSpPr>
      <dsp:spPr>
        <a:xfrm>
          <a:off x="0" y="1913994"/>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4E135E-0260-4BFF-932E-BF6E57564CBE}">
      <dsp:nvSpPr>
        <dsp:cNvPr id="0" name=""/>
        <dsp:cNvSpPr/>
      </dsp:nvSpPr>
      <dsp:spPr>
        <a:xfrm>
          <a:off x="231410" y="2086117"/>
          <a:ext cx="420746" cy="42074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48675A-1C3B-4C7C-BA03-118B1AD179C2}">
      <dsp:nvSpPr>
        <dsp:cNvPr id="0" name=""/>
        <dsp:cNvSpPr/>
      </dsp:nvSpPr>
      <dsp:spPr>
        <a:xfrm>
          <a:off x="883568" y="1913994"/>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Project Description: </a:t>
          </a:r>
          <a:r>
            <a:rPr lang="en-US" sz="1700" b="0" i="0" kern="1200" dirty="0">
              <a:solidFill>
                <a:schemeClr val="bg1">
                  <a:lumMod val="65000"/>
                  <a:lumOff val="35000"/>
                </a:schemeClr>
              </a:solidFill>
            </a:rPr>
            <a:t>We will hire additional staff to support the u-pick activities, launch a marketing campaign through our social media handles, and invest in an online ticketing service. </a:t>
          </a:r>
          <a:endParaRPr lang="en-US" sz="1700" kern="1200" dirty="0">
            <a:solidFill>
              <a:schemeClr val="bg1">
                <a:lumMod val="65000"/>
                <a:lumOff val="35000"/>
              </a:schemeClr>
            </a:solidFill>
          </a:endParaRPr>
        </a:p>
      </dsp:txBody>
      <dsp:txXfrm>
        <a:off x="883568" y="1913994"/>
        <a:ext cx="10089231" cy="764993"/>
      </dsp:txXfrm>
    </dsp:sp>
    <dsp:sp modelId="{5D95AC57-EE3B-48EF-BB6C-A83F43E64C47}">
      <dsp:nvSpPr>
        <dsp:cNvPr id="0" name=""/>
        <dsp:cNvSpPr/>
      </dsp:nvSpPr>
      <dsp:spPr>
        <a:xfrm>
          <a:off x="0" y="2870236"/>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206B5F-FC53-4C1C-8F22-45C3442E28FD}">
      <dsp:nvSpPr>
        <dsp:cNvPr id="0" name=""/>
        <dsp:cNvSpPr/>
      </dsp:nvSpPr>
      <dsp:spPr>
        <a:xfrm>
          <a:off x="231410" y="3042360"/>
          <a:ext cx="420746" cy="42074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4CD0C2E-19A7-4F13-B608-2E1406539699}">
      <dsp:nvSpPr>
        <dsp:cNvPr id="0" name=""/>
        <dsp:cNvSpPr/>
      </dsp:nvSpPr>
      <dsp:spPr>
        <a:xfrm>
          <a:off x="883568" y="2870236"/>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Budget: </a:t>
          </a:r>
          <a:r>
            <a:rPr lang="en-US" sz="1700" b="0" i="0" kern="1200" dirty="0">
              <a:solidFill>
                <a:schemeClr val="bg1">
                  <a:lumMod val="65000"/>
                  <a:lumOff val="35000"/>
                </a:schemeClr>
              </a:solidFill>
            </a:rPr>
            <a:t>3 seasonal staff members, social media post boosts (Meta, Google ads, YouTube ads.), XYZ ticketing service, flyers and on-farm signage.	</a:t>
          </a:r>
          <a:endParaRPr lang="en-US" sz="1700" kern="1200" dirty="0">
            <a:solidFill>
              <a:schemeClr val="bg1">
                <a:lumMod val="65000"/>
                <a:lumOff val="35000"/>
              </a:schemeClr>
            </a:solidFill>
          </a:endParaRPr>
        </a:p>
      </dsp:txBody>
      <dsp:txXfrm>
        <a:off x="883568" y="2870236"/>
        <a:ext cx="10089231" cy="76499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770DF6-9F3E-4F76-8273-EF77F87C09C5}">
      <dsp:nvSpPr>
        <dsp:cNvPr id="0" name=""/>
        <dsp:cNvSpPr/>
      </dsp:nvSpPr>
      <dsp:spPr>
        <a:xfrm>
          <a:off x="0" y="1509"/>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CC2583-B938-46FF-93C5-6DFD967D627A}">
      <dsp:nvSpPr>
        <dsp:cNvPr id="0" name=""/>
        <dsp:cNvSpPr/>
      </dsp:nvSpPr>
      <dsp:spPr>
        <a:xfrm>
          <a:off x="231410" y="173633"/>
          <a:ext cx="420746" cy="42074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081BB7E-BBB9-45BB-A27F-5DD4E86D6269}">
      <dsp:nvSpPr>
        <dsp:cNvPr id="0" name=""/>
        <dsp:cNvSpPr/>
      </dsp:nvSpPr>
      <dsp:spPr>
        <a:xfrm>
          <a:off x="883568" y="1509"/>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Summary: </a:t>
          </a:r>
          <a:r>
            <a:rPr lang="en-US" sz="1700" b="0" i="0" kern="1200" dirty="0">
              <a:solidFill>
                <a:schemeClr val="bg1">
                  <a:lumMod val="65000"/>
                  <a:lumOff val="35000"/>
                </a:schemeClr>
              </a:solidFill>
            </a:rPr>
            <a:t>A berry farm requests grant funds to expand farm production to accommodate additional U-Pick availability on-farm.</a:t>
          </a:r>
          <a:endParaRPr lang="en-US" sz="1700" kern="1200" dirty="0">
            <a:solidFill>
              <a:schemeClr val="bg1">
                <a:lumMod val="65000"/>
                <a:lumOff val="35000"/>
              </a:schemeClr>
            </a:solidFill>
          </a:endParaRPr>
        </a:p>
      </dsp:txBody>
      <dsp:txXfrm>
        <a:off x="883568" y="1509"/>
        <a:ext cx="10089231" cy="764993"/>
      </dsp:txXfrm>
    </dsp:sp>
    <dsp:sp modelId="{B621B8D2-6548-4E13-9A27-AE8D77A29EE3}">
      <dsp:nvSpPr>
        <dsp:cNvPr id="0" name=""/>
        <dsp:cNvSpPr/>
      </dsp:nvSpPr>
      <dsp:spPr>
        <a:xfrm>
          <a:off x="0" y="957751"/>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101D4F-DC71-46A7-8472-F23270D5B927}">
      <dsp:nvSpPr>
        <dsp:cNvPr id="0" name=""/>
        <dsp:cNvSpPr/>
      </dsp:nvSpPr>
      <dsp:spPr>
        <a:xfrm>
          <a:off x="231410" y="1129875"/>
          <a:ext cx="420746" cy="42074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FCC9BB-25D3-47E3-916C-11C947E39A40}">
      <dsp:nvSpPr>
        <dsp:cNvPr id="0" name=""/>
        <dsp:cNvSpPr/>
      </dsp:nvSpPr>
      <dsp:spPr>
        <a:xfrm>
          <a:off x="883568" y="957751"/>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Background: </a:t>
          </a:r>
          <a:r>
            <a:rPr lang="en-US" sz="1700" b="0" i="0" kern="1200" dirty="0">
              <a:solidFill>
                <a:schemeClr val="bg1">
                  <a:lumMod val="65000"/>
                  <a:lumOff val="35000"/>
                </a:schemeClr>
              </a:solidFill>
            </a:rPr>
            <a:t>Our 3</a:t>
          </a:r>
          <a:r>
            <a:rPr lang="en-US" sz="1700" b="0" i="0" kern="1200" baseline="30000" dirty="0">
              <a:solidFill>
                <a:schemeClr val="bg1">
                  <a:lumMod val="65000"/>
                  <a:lumOff val="35000"/>
                </a:schemeClr>
              </a:solidFill>
            </a:rPr>
            <a:t>rd</a:t>
          </a:r>
          <a:r>
            <a:rPr lang="en-US" sz="1700" b="0" i="0" kern="1200" dirty="0">
              <a:solidFill>
                <a:schemeClr val="bg1">
                  <a:lumMod val="65000"/>
                  <a:lumOff val="35000"/>
                </a:schemeClr>
              </a:solidFill>
            </a:rPr>
            <a:t> generation berry farm in South Jersey has been looking to expand its U-Pick capacity.</a:t>
          </a:r>
          <a:endParaRPr lang="en-US" sz="1700" kern="1200" dirty="0">
            <a:solidFill>
              <a:schemeClr val="bg1">
                <a:lumMod val="65000"/>
                <a:lumOff val="35000"/>
              </a:schemeClr>
            </a:solidFill>
          </a:endParaRPr>
        </a:p>
      </dsp:txBody>
      <dsp:txXfrm>
        <a:off x="883568" y="957751"/>
        <a:ext cx="10089231" cy="764993"/>
      </dsp:txXfrm>
    </dsp:sp>
    <dsp:sp modelId="{41F6CD6B-2F96-4204-B5C9-D3AC6FC923F0}">
      <dsp:nvSpPr>
        <dsp:cNvPr id="0" name=""/>
        <dsp:cNvSpPr/>
      </dsp:nvSpPr>
      <dsp:spPr>
        <a:xfrm>
          <a:off x="0" y="1913994"/>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4E135E-0260-4BFF-932E-BF6E57564CBE}">
      <dsp:nvSpPr>
        <dsp:cNvPr id="0" name=""/>
        <dsp:cNvSpPr/>
      </dsp:nvSpPr>
      <dsp:spPr>
        <a:xfrm>
          <a:off x="231410" y="2086117"/>
          <a:ext cx="420746" cy="42074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48675A-1C3B-4C7C-BA03-118B1AD179C2}">
      <dsp:nvSpPr>
        <dsp:cNvPr id="0" name=""/>
        <dsp:cNvSpPr/>
      </dsp:nvSpPr>
      <dsp:spPr>
        <a:xfrm>
          <a:off x="883568" y="1913994"/>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Project Description: </a:t>
          </a:r>
          <a:r>
            <a:rPr lang="en-US" sz="1700" b="0" i="0" kern="1200" dirty="0">
              <a:solidFill>
                <a:schemeClr val="bg1">
                  <a:lumMod val="65000"/>
                  <a:lumOff val="35000"/>
                </a:schemeClr>
              </a:solidFill>
            </a:rPr>
            <a:t>We will increase production of blueberries and introduce a 10-acre strawberry field into our u-pick rotation to diversify agritourism activity.</a:t>
          </a:r>
          <a:endParaRPr lang="en-US" sz="1700" kern="1200" dirty="0">
            <a:solidFill>
              <a:schemeClr val="bg1">
                <a:lumMod val="65000"/>
                <a:lumOff val="35000"/>
              </a:schemeClr>
            </a:solidFill>
          </a:endParaRPr>
        </a:p>
      </dsp:txBody>
      <dsp:txXfrm>
        <a:off x="883568" y="1913994"/>
        <a:ext cx="10089231" cy="764993"/>
      </dsp:txXfrm>
    </dsp:sp>
    <dsp:sp modelId="{5D95AC57-EE3B-48EF-BB6C-A83F43E64C47}">
      <dsp:nvSpPr>
        <dsp:cNvPr id="0" name=""/>
        <dsp:cNvSpPr/>
      </dsp:nvSpPr>
      <dsp:spPr>
        <a:xfrm>
          <a:off x="0" y="2870236"/>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206B5F-FC53-4C1C-8F22-45C3442E28FD}">
      <dsp:nvSpPr>
        <dsp:cNvPr id="0" name=""/>
        <dsp:cNvSpPr/>
      </dsp:nvSpPr>
      <dsp:spPr>
        <a:xfrm>
          <a:off x="231410" y="3042360"/>
          <a:ext cx="420746" cy="42074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4CD0C2E-19A7-4F13-B608-2E1406539699}">
      <dsp:nvSpPr>
        <dsp:cNvPr id="0" name=""/>
        <dsp:cNvSpPr/>
      </dsp:nvSpPr>
      <dsp:spPr>
        <a:xfrm>
          <a:off x="883568" y="2870236"/>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Budget: </a:t>
          </a:r>
          <a:r>
            <a:rPr lang="en-US" sz="1700" b="0" i="0" kern="1200" dirty="0">
              <a:solidFill>
                <a:schemeClr val="bg1">
                  <a:lumMod val="65000"/>
                  <a:lumOff val="35000"/>
                </a:schemeClr>
              </a:solidFill>
            </a:rPr>
            <a:t>Starter plants, additional farm labor, funds to support the purchase of adjacent farmland for strawberry field.	</a:t>
          </a:r>
          <a:endParaRPr lang="en-US" sz="1700" kern="1200" dirty="0">
            <a:solidFill>
              <a:schemeClr val="bg1">
                <a:lumMod val="65000"/>
                <a:lumOff val="35000"/>
              </a:schemeClr>
            </a:solidFill>
          </a:endParaRPr>
        </a:p>
      </dsp:txBody>
      <dsp:txXfrm>
        <a:off x="883568" y="2870236"/>
        <a:ext cx="10089231" cy="76499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770DF6-9F3E-4F76-8273-EF77F87C09C5}">
      <dsp:nvSpPr>
        <dsp:cNvPr id="0" name=""/>
        <dsp:cNvSpPr/>
      </dsp:nvSpPr>
      <dsp:spPr>
        <a:xfrm>
          <a:off x="0" y="1509"/>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CC2583-B938-46FF-93C5-6DFD967D627A}">
      <dsp:nvSpPr>
        <dsp:cNvPr id="0" name=""/>
        <dsp:cNvSpPr/>
      </dsp:nvSpPr>
      <dsp:spPr>
        <a:xfrm>
          <a:off x="231410" y="173633"/>
          <a:ext cx="420746" cy="42074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081BB7E-BBB9-45BB-A27F-5DD4E86D6269}">
      <dsp:nvSpPr>
        <dsp:cNvPr id="0" name=""/>
        <dsp:cNvSpPr/>
      </dsp:nvSpPr>
      <dsp:spPr>
        <a:xfrm>
          <a:off x="883568" y="1509"/>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Summary: </a:t>
          </a:r>
          <a:r>
            <a:rPr lang="en-US" sz="1700" b="0" i="0" kern="1200" dirty="0">
              <a:solidFill>
                <a:schemeClr val="bg1">
                  <a:lumMod val="65000"/>
                  <a:lumOff val="35000"/>
                </a:schemeClr>
              </a:solidFill>
            </a:rPr>
            <a:t>An on-farm gin distillery requests grant funds to purchase event supplies for summer tour &amp; tasting series.</a:t>
          </a:r>
          <a:endParaRPr lang="en-US" sz="1700" kern="1200" dirty="0">
            <a:solidFill>
              <a:schemeClr val="bg1">
                <a:lumMod val="65000"/>
                <a:lumOff val="35000"/>
              </a:schemeClr>
            </a:solidFill>
          </a:endParaRPr>
        </a:p>
      </dsp:txBody>
      <dsp:txXfrm>
        <a:off x="883568" y="1509"/>
        <a:ext cx="10089231" cy="764993"/>
      </dsp:txXfrm>
    </dsp:sp>
    <dsp:sp modelId="{B621B8D2-6548-4E13-9A27-AE8D77A29EE3}">
      <dsp:nvSpPr>
        <dsp:cNvPr id="0" name=""/>
        <dsp:cNvSpPr/>
      </dsp:nvSpPr>
      <dsp:spPr>
        <a:xfrm>
          <a:off x="0" y="957751"/>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101D4F-DC71-46A7-8472-F23270D5B927}">
      <dsp:nvSpPr>
        <dsp:cNvPr id="0" name=""/>
        <dsp:cNvSpPr/>
      </dsp:nvSpPr>
      <dsp:spPr>
        <a:xfrm>
          <a:off x="231410" y="1129875"/>
          <a:ext cx="420746" cy="42074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FCC9BB-25D3-47E3-916C-11C947E39A40}">
      <dsp:nvSpPr>
        <dsp:cNvPr id="0" name=""/>
        <dsp:cNvSpPr/>
      </dsp:nvSpPr>
      <dsp:spPr>
        <a:xfrm>
          <a:off x="883568" y="957751"/>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Background: </a:t>
          </a:r>
          <a:r>
            <a:rPr lang="en-US" sz="1700" b="0" i="0" kern="1200" dirty="0">
              <a:solidFill>
                <a:schemeClr val="bg1">
                  <a:lumMod val="65000"/>
                  <a:lumOff val="35000"/>
                </a:schemeClr>
              </a:solidFill>
            </a:rPr>
            <a:t>Our farm distillery located in Hunterdon produces 5 different varieties of gin, using locally-produced juniper berries. We host weekly tastings, and educational events about the distillery process.</a:t>
          </a:r>
          <a:endParaRPr lang="en-US" sz="1700" kern="1200" dirty="0">
            <a:solidFill>
              <a:schemeClr val="bg1">
                <a:lumMod val="65000"/>
                <a:lumOff val="35000"/>
              </a:schemeClr>
            </a:solidFill>
          </a:endParaRPr>
        </a:p>
      </dsp:txBody>
      <dsp:txXfrm>
        <a:off x="883568" y="957751"/>
        <a:ext cx="10089231" cy="764993"/>
      </dsp:txXfrm>
    </dsp:sp>
    <dsp:sp modelId="{41F6CD6B-2F96-4204-B5C9-D3AC6FC923F0}">
      <dsp:nvSpPr>
        <dsp:cNvPr id="0" name=""/>
        <dsp:cNvSpPr/>
      </dsp:nvSpPr>
      <dsp:spPr>
        <a:xfrm>
          <a:off x="0" y="1913994"/>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4E135E-0260-4BFF-932E-BF6E57564CBE}">
      <dsp:nvSpPr>
        <dsp:cNvPr id="0" name=""/>
        <dsp:cNvSpPr/>
      </dsp:nvSpPr>
      <dsp:spPr>
        <a:xfrm>
          <a:off x="231410" y="2086117"/>
          <a:ext cx="420746" cy="42074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48675A-1C3B-4C7C-BA03-118B1AD179C2}">
      <dsp:nvSpPr>
        <dsp:cNvPr id="0" name=""/>
        <dsp:cNvSpPr/>
      </dsp:nvSpPr>
      <dsp:spPr>
        <a:xfrm>
          <a:off x="883568" y="1913994"/>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Project Description: </a:t>
          </a:r>
          <a:r>
            <a:rPr lang="en-US" sz="1700" b="0" i="0" kern="1200" dirty="0">
              <a:solidFill>
                <a:schemeClr val="bg1">
                  <a:lumMod val="65000"/>
                  <a:lumOff val="35000"/>
                </a:schemeClr>
              </a:solidFill>
            </a:rPr>
            <a:t>We are looking to promote the launch of our summer tour &amp; tasting series on our farm, which will allow guests to tour the farm, and sample our variety of distilled spirits in our tasting room.</a:t>
          </a:r>
          <a:endParaRPr lang="en-US" sz="1700" kern="1200" dirty="0">
            <a:solidFill>
              <a:schemeClr val="bg1">
                <a:lumMod val="65000"/>
                <a:lumOff val="35000"/>
              </a:schemeClr>
            </a:solidFill>
          </a:endParaRPr>
        </a:p>
      </dsp:txBody>
      <dsp:txXfrm>
        <a:off x="883568" y="1913994"/>
        <a:ext cx="10089231" cy="764993"/>
      </dsp:txXfrm>
    </dsp:sp>
    <dsp:sp modelId="{5D95AC57-EE3B-48EF-BB6C-A83F43E64C47}">
      <dsp:nvSpPr>
        <dsp:cNvPr id="0" name=""/>
        <dsp:cNvSpPr/>
      </dsp:nvSpPr>
      <dsp:spPr>
        <a:xfrm>
          <a:off x="0" y="2870236"/>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206B5F-FC53-4C1C-8F22-45C3442E28FD}">
      <dsp:nvSpPr>
        <dsp:cNvPr id="0" name=""/>
        <dsp:cNvSpPr/>
      </dsp:nvSpPr>
      <dsp:spPr>
        <a:xfrm>
          <a:off x="231410" y="3042360"/>
          <a:ext cx="420746" cy="42074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4CD0C2E-19A7-4F13-B608-2E1406539699}">
      <dsp:nvSpPr>
        <dsp:cNvPr id="0" name=""/>
        <dsp:cNvSpPr/>
      </dsp:nvSpPr>
      <dsp:spPr>
        <a:xfrm>
          <a:off x="883568" y="2870236"/>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Budget: </a:t>
          </a:r>
          <a:r>
            <a:rPr lang="en-US" sz="1700" b="0" i="0" kern="1200" dirty="0">
              <a:solidFill>
                <a:schemeClr val="bg1">
                  <a:lumMod val="65000"/>
                  <a:lumOff val="35000"/>
                </a:schemeClr>
              </a:solidFill>
            </a:rPr>
            <a:t>Posters, directional signage for the farm, drink coasters, glassware, tents, folding chairs.  </a:t>
          </a:r>
          <a:endParaRPr lang="en-US" sz="1700" kern="1200" dirty="0">
            <a:solidFill>
              <a:schemeClr val="bg1">
                <a:lumMod val="65000"/>
                <a:lumOff val="35000"/>
              </a:schemeClr>
            </a:solidFill>
          </a:endParaRPr>
        </a:p>
      </dsp:txBody>
      <dsp:txXfrm>
        <a:off x="883568" y="2870236"/>
        <a:ext cx="10089231" cy="76499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770DF6-9F3E-4F76-8273-EF77F87C09C5}">
      <dsp:nvSpPr>
        <dsp:cNvPr id="0" name=""/>
        <dsp:cNvSpPr/>
      </dsp:nvSpPr>
      <dsp:spPr>
        <a:xfrm>
          <a:off x="0" y="0"/>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CC2583-B938-46FF-93C5-6DFD967D627A}">
      <dsp:nvSpPr>
        <dsp:cNvPr id="0" name=""/>
        <dsp:cNvSpPr/>
      </dsp:nvSpPr>
      <dsp:spPr>
        <a:xfrm>
          <a:off x="231410" y="173633"/>
          <a:ext cx="420746" cy="42074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081BB7E-BBB9-45BB-A27F-5DD4E86D6269}">
      <dsp:nvSpPr>
        <dsp:cNvPr id="0" name=""/>
        <dsp:cNvSpPr/>
      </dsp:nvSpPr>
      <dsp:spPr>
        <a:xfrm>
          <a:off x="883568" y="1509"/>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Summary: </a:t>
          </a:r>
          <a:r>
            <a:rPr lang="en-US" sz="1700" b="0" i="0" kern="1200" dirty="0">
              <a:solidFill>
                <a:schemeClr val="bg1">
                  <a:lumMod val="65000"/>
                  <a:lumOff val="35000"/>
                </a:schemeClr>
              </a:solidFill>
            </a:rPr>
            <a:t>An on-farm gin distillery requests grant funds to launch new product line.</a:t>
          </a:r>
          <a:endParaRPr lang="en-US" sz="1700" kern="1200" dirty="0">
            <a:solidFill>
              <a:schemeClr val="bg1">
                <a:lumMod val="65000"/>
                <a:lumOff val="35000"/>
              </a:schemeClr>
            </a:solidFill>
          </a:endParaRPr>
        </a:p>
      </dsp:txBody>
      <dsp:txXfrm>
        <a:off x="883568" y="1509"/>
        <a:ext cx="10089231" cy="764993"/>
      </dsp:txXfrm>
    </dsp:sp>
    <dsp:sp modelId="{B621B8D2-6548-4E13-9A27-AE8D77A29EE3}">
      <dsp:nvSpPr>
        <dsp:cNvPr id="0" name=""/>
        <dsp:cNvSpPr/>
      </dsp:nvSpPr>
      <dsp:spPr>
        <a:xfrm>
          <a:off x="0" y="957751"/>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101D4F-DC71-46A7-8472-F23270D5B927}">
      <dsp:nvSpPr>
        <dsp:cNvPr id="0" name=""/>
        <dsp:cNvSpPr/>
      </dsp:nvSpPr>
      <dsp:spPr>
        <a:xfrm>
          <a:off x="231410" y="1129875"/>
          <a:ext cx="420746" cy="42074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FCC9BB-25D3-47E3-916C-11C947E39A40}">
      <dsp:nvSpPr>
        <dsp:cNvPr id="0" name=""/>
        <dsp:cNvSpPr/>
      </dsp:nvSpPr>
      <dsp:spPr>
        <a:xfrm>
          <a:off x="883568" y="957751"/>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Background: </a:t>
          </a:r>
          <a:r>
            <a:rPr lang="en-US" sz="1700" b="0" i="0" kern="1200" dirty="0">
              <a:solidFill>
                <a:schemeClr val="bg1">
                  <a:lumMod val="65000"/>
                  <a:lumOff val="35000"/>
                </a:schemeClr>
              </a:solidFill>
            </a:rPr>
            <a:t>Our on-farm distillery located in Hunterdon County produces 5 different varieties of gin, using locally-produced juniper berries.</a:t>
          </a:r>
          <a:endParaRPr lang="en-US" sz="1700" kern="1200" dirty="0">
            <a:solidFill>
              <a:schemeClr val="bg1">
                <a:lumMod val="65000"/>
                <a:lumOff val="35000"/>
              </a:schemeClr>
            </a:solidFill>
          </a:endParaRPr>
        </a:p>
      </dsp:txBody>
      <dsp:txXfrm>
        <a:off x="883568" y="957751"/>
        <a:ext cx="10089231" cy="764993"/>
      </dsp:txXfrm>
    </dsp:sp>
    <dsp:sp modelId="{41F6CD6B-2F96-4204-B5C9-D3AC6FC923F0}">
      <dsp:nvSpPr>
        <dsp:cNvPr id="0" name=""/>
        <dsp:cNvSpPr/>
      </dsp:nvSpPr>
      <dsp:spPr>
        <a:xfrm>
          <a:off x="0" y="1913994"/>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4E135E-0260-4BFF-932E-BF6E57564CBE}">
      <dsp:nvSpPr>
        <dsp:cNvPr id="0" name=""/>
        <dsp:cNvSpPr/>
      </dsp:nvSpPr>
      <dsp:spPr>
        <a:xfrm>
          <a:off x="231410" y="2086117"/>
          <a:ext cx="420746" cy="42074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48675A-1C3B-4C7C-BA03-118B1AD179C2}">
      <dsp:nvSpPr>
        <dsp:cNvPr id="0" name=""/>
        <dsp:cNvSpPr/>
      </dsp:nvSpPr>
      <dsp:spPr>
        <a:xfrm>
          <a:off x="883568" y="1913994"/>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Project Description: </a:t>
          </a:r>
          <a:r>
            <a:rPr lang="en-US" sz="1700" b="0" i="0" kern="1200" dirty="0">
              <a:solidFill>
                <a:schemeClr val="bg1">
                  <a:lumMod val="65000"/>
                  <a:lumOff val="35000"/>
                </a:schemeClr>
              </a:solidFill>
            </a:rPr>
            <a:t>We are looking to launch a new lavender gin to our product line using local lavender from our farm partners. </a:t>
          </a:r>
          <a:endParaRPr lang="en-US" sz="1700" kern="1200" dirty="0">
            <a:solidFill>
              <a:schemeClr val="bg1">
                <a:lumMod val="65000"/>
                <a:lumOff val="35000"/>
              </a:schemeClr>
            </a:solidFill>
          </a:endParaRPr>
        </a:p>
      </dsp:txBody>
      <dsp:txXfrm>
        <a:off x="883568" y="1913994"/>
        <a:ext cx="10089231" cy="764993"/>
      </dsp:txXfrm>
    </dsp:sp>
    <dsp:sp modelId="{5D95AC57-EE3B-48EF-BB6C-A83F43E64C47}">
      <dsp:nvSpPr>
        <dsp:cNvPr id="0" name=""/>
        <dsp:cNvSpPr/>
      </dsp:nvSpPr>
      <dsp:spPr>
        <a:xfrm>
          <a:off x="0" y="2870236"/>
          <a:ext cx="10972800" cy="76499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206B5F-FC53-4C1C-8F22-45C3442E28FD}">
      <dsp:nvSpPr>
        <dsp:cNvPr id="0" name=""/>
        <dsp:cNvSpPr/>
      </dsp:nvSpPr>
      <dsp:spPr>
        <a:xfrm>
          <a:off x="231410" y="3042360"/>
          <a:ext cx="420746" cy="42074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4CD0C2E-19A7-4F13-B608-2E1406539699}">
      <dsp:nvSpPr>
        <dsp:cNvPr id="0" name=""/>
        <dsp:cNvSpPr/>
      </dsp:nvSpPr>
      <dsp:spPr>
        <a:xfrm>
          <a:off x="883568" y="2870236"/>
          <a:ext cx="10089231" cy="7649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962" tIns="80962" rIns="80962" bIns="80962" numCol="1" spcCol="1270" anchor="ctr" anchorCtr="0">
          <a:noAutofit/>
        </a:bodyPr>
        <a:lstStyle/>
        <a:p>
          <a:pPr marL="0" lvl="0" indent="0" algn="l" defTabSz="755650">
            <a:lnSpc>
              <a:spcPct val="100000"/>
            </a:lnSpc>
            <a:spcBef>
              <a:spcPct val="0"/>
            </a:spcBef>
            <a:spcAft>
              <a:spcPct val="35000"/>
            </a:spcAft>
            <a:buNone/>
          </a:pPr>
          <a:r>
            <a:rPr lang="en-US" sz="1700" b="1" i="0" kern="1200" dirty="0">
              <a:solidFill>
                <a:schemeClr val="bg1">
                  <a:lumMod val="65000"/>
                  <a:lumOff val="35000"/>
                </a:schemeClr>
              </a:solidFill>
            </a:rPr>
            <a:t>Budget: </a:t>
          </a:r>
          <a:r>
            <a:rPr lang="en-US" sz="1700" b="0" i="0" kern="1200" dirty="0">
              <a:solidFill>
                <a:schemeClr val="bg1">
                  <a:lumMod val="65000"/>
                  <a:lumOff val="35000"/>
                </a:schemeClr>
              </a:solidFill>
            </a:rPr>
            <a:t>150-1L bottles, funding to purchase harvested lavender, special-purpose brewing equipment, merchandiser/shelf for product display at our storefront.</a:t>
          </a:r>
          <a:endParaRPr lang="en-US" sz="1700" kern="1200" dirty="0">
            <a:solidFill>
              <a:schemeClr val="bg1">
                <a:lumMod val="65000"/>
                <a:lumOff val="35000"/>
              </a:schemeClr>
            </a:solidFill>
          </a:endParaRPr>
        </a:p>
      </dsp:txBody>
      <dsp:txXfrm>
        <a:off x="883568" y="2870236"/>
        <a:ext cx="10089231" cy="76499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183609-C9B0-408A-BA43-DC041CD3B24C}">
      <dsp:nvSpPr>
        <dsp:cNvPr id="0" name=""/>
        <dsp:cNvSpPr/>
      </dsp:nvSpPr>
      <dsp:spPr>
        <a:xfrm>
          <a:off x="3173078" y="1704596"/>
          <a:ext cx="697687" cy="91440"/>
        </a:xfrm>
        <a:custGeom>
          <a:avLst/>
          <a:gdLst/>
          <a:ahLst/>
          <a:cxnLst/>
          <a:rect l="0" t="0" r="0" b="0"/>
          <a:pathLst>
            <a:path>
              <a:moveTo>
                <a:pt x="0" y="45720"/>
              </a:moveTo>
              <a:lnTo>
                <a:pt x="69768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03715" y="1746674"/>
        <a:ext cx="36414" cy="7282"/>
      </dsp:txXfrm>
    </dsp:sp>
    <dsp:sp modelId="{C71FD4EB-D90E-4589-B193-7B3DC389EAE0}">
      <dsp:nvSpPr>
        <dsp:cNvPr id="0" name=""/>
        <dsp:cNvSpPr/>
      </dsp:nvSpPr>
      <dsp:spPr>
        <a:xfrm>
          <a:off x="8411" y="800376"/>
          <a:ext cx="3166467" cy="1899880"/>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5160" tIns="162867" rIns="155160" bIns="162867" numCol="1" spcCol="1270" anchor="ctr" anchorCtr="0">
          <a:noAutofit/>
        </a:bodyPr>
        <a:lstStyle/>
        <a:p>
          <a:pPr marL="0" lvl="0" indent="0" algn="ctr" defTabSz="1066800">
            <a:lnSpc>
              <a:spcPct val="90000"/>
            </a:lnSpc>
            <a:spcBef>
              <a:spcPct val="0"/>
            </a:spcBef>
            <a:spcAft>
              <a:spcPct val="35000"/>
            </a:spcAft>
            <a:buNone/>
          </a:pPr>
          <a:r>
            <a:rPr lang="en-US" sz="2400" kern="1200" dirty="0"/>
            <a:t>Review Request for Proposals (Grant Guidelines).</a:t>
          </a:r>
        </a:p>
      </dsp:txBody>
      <dsp:txXfrm>
        <a:off x="8411" y="800376"/>
        <a:ext cx="3166467" cy="1899880"/>
      </dsp:txXfrm>
    </dsp:sp>
    <dsp:sp modelId="{5D6C6F29-DAA6-4602-9F94-427B04128D47}">
      <dsp:nvSpPr>
        <dsp:cNvPr id="0" name=""/>
        <dsp:cNvSpPr/>
      </dsp:nvSpPr>
      <dsp:spPr>
        <a:xfrm>
          <a:off x="7067833" y="1704596"/>
          <a:ext cx="697687" cy="91440"/>
        </a:xfrm>
        <a:custGeom>
          <a:avLst/>
          <a:gdLst/>
          <a:ahLst/>
          <a:cxnLst/>
          <a:rect l="0" t="0" r="0" b="0"/>
          <a:pathLst>
            <a:path>
              <a:moveTo>
                <a:pt x="0" y="45720"/>
              </a:moveTo>
              <a:lnTo>
                <a:pt x="697687"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398470" y="1746674"/>
        <a:ext cx="36414" cy="7282"/>
      </dsp:txXfrm>
    </dsp:sp>
    <dsp:sp modelId="{4DE8F42F-E567-42B8-BE59-5921C6D42FFF}">
      <dsp:nvSpPr>
        <dsp:cNvPr id="0" name=""/>
        <dsp:cNvSpPr/>
      </dsp:nvSpPr>
      <dsp:spPr>
        <a:xfrm>
          <a:off x="3903166" y="800376"/>
          <a:ext cx="3166467" cy="1899880"/>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5160" tIns="162867" rIns="155160" bIns="162867" numCol="1" spcCol="1270" anchor="ctr" anchorCtr="0">
          <a:noAutofit/>
        </a:bodyPr>
        <a:lstStyle/>
        <a:p>
          <a:pPr marL="0" lvl="0" indent="0" algn="ctr" defTabSz="1066800">
            <a:lnSpc>
              <a:spcPct val="90000"/>
            </a:lnSpc>
            <a:spcBef>
              <a:spcPct val="0"/>
            </a:spcBef>
            <a:spcAft>
              <a:spcPct val="35000"/>
            </a:spcAft>
            <a:buNone/>
          </a:pPr>
          <a:r>
            <a:rPr lang="en-US" sz="2400" kern="1200" dirty="0"/>
            <a:t>Complete the application template.</a:t>
          </a:r>
        </a:p>
      </dsp:txBody>
      <dsp:txXfrm>
        <a:off x="3903166" y="800376"/>
        <a:ext cx="3166467" cy="1899880"/>
      </dsp:txXfrm>
    </dsp:sp>
    <dsp:sp modelId="{239BDABB-7944-49CD-82F2-51AA7C1A310A}">
      <dsp:nvSpPr>
        <dsp:cNvPr id="0" name=""/>
        <dsp:cNvSpPr/>
      </dsp:nvSpPr>
      <dsp:spPr>
        <a:xfrm>
          <a:off x="7797921" y="800376"/>
          <a:ext cx="3166467" cy="1899880"/>
        </a:xfrm>
        <a:prstGeom prst="rect">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5160" tIns="162867" rIns="155160" bIns="162867" numCol="1" spcCol="1270" anchor="ctr" anchorCtr="0">
          <a:noAutofit/>
        </a:bodyPr>
        <a:lstStyle/>
        <a:p>
          <a:pPr marL="0" lvl="0" indent="0" algn="ctr" defTabSz="1066800">
            <a:lnSpc>
              <a:spcPct val="90000"/>
            </a:lnSpc>
            <a:spcBef>
              <a:spcPct val="0"/>
            </a:spcBef>
            <a:spcAft>
              <a:spcPct val="35000"/>
            </a:spcAft>
            <a:buNone/>
          </a:pPr>
          <a:r>
            <a:rPr lang="en-US" sz="2400" kern="1200" dirty="0"/>
            <a:t>Email completed application template, and any supplemental materials, to </a:t>
          </a:r>
          <a:r>
            <a:rPr lang="en-US" sz="2400" kern="1200" dirty="0">
              <a:hlinkClick xmlns:r="http://schemas.openxmlformats.org/officeDocument/2006/relationships" r:id="rId1">
                <a:extLst>
                  <a:ext uri="{A12FA001-AC4F-418D-AE19-62706E023703}">
                    <ahyp:hlinkClr xmlns:ahyp="http://schemas.microsoft.com/office/drawing/2018/hyperlinkcolor" val="tx"/>
                  </a:ext>
                </a:extLst>
              </a:hlinkClick>
            </a:rPr>
            <a:t>NJATP@ag.nj.gov</a:t>
          </a:r>
          <a:r>
            <a:rPr lang="en-US" sz="2400" kern="1200" dirty="0"/>
            <a:t>.</a:t>
          </a:r>
        </a:p>
      </dsp:txBody>
      <dsp:txXfrm>
        <a:off x="7797921" y="800376"/>
        <a:ext cx="3166467" cy="189988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8F6756E-81DA-9FAC-70D8-556F658BDD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BEDD12-BCD5-485B-BCBC-34BB01D7923C}" type="datetimeFigureOut">
              <a:rPr lang="en-US" smtClean="0"/>
              <a:t>1/9/2026</a:t>
            </a:fld>
            <a:endParaRPr lang="en-US" dirty="0"/>
          </a:p>
        </p:txBody>
      </p:sp>
      <p:sp>
        <p:nvSpPr>
          <p:cNvPr id="6" name="Slide Number Placeholder 5">
            <a:extLst>
              <a:ext uri="{FF2B5EF4-FFF2-40B4-BE49-F238E27FC236}">
                <a16:creationId xmlns:a16="http://schemas.microsoft.com/office/drawing/2014/main" id="{A771D415-D05A-7067-CCD3-457153D96CD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2C230DF-5933-439D-898F-38E9AC9BA688}" type="slidenum">
              <a:rPr lang="en-US" smtClean="0"/>
              <a:t>‹#›</a:t>
            </a:fld>
            <a:endParaRPr lang="en-US" dirty="0"/>
          </a:p>
        </p:txBody>
      </p:sp>
      <p:sp>
        <p:nvSpPr>
          <p:cNvPr id="7" name="Footer Placeholder 6">
            <a:extLst>
              <a:ext uri="{FF2B5EF4-FFF2-40B4-BE49-F238E27FC236}">
                <a16:creationId xmlns:a16="http://schemas.microsoft.com/office/drawing/2014/main" id="{B97095E3-54D2-CFD2-4F49-7536FC8641D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8" name="Header Placeholder 7">
            <a:extLst>
              <a:ext uri="{FF2B5EF4-FFF2-40B4-BE49-F238E27FC236}">
                <a16:creationId xmlns:a16="http://schemas.microsoft.com/office/drawing/2014/main" id="{521EE01A-C0B5-5ECF-96DD-768F86AA15C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E7A52F-9D89-7442-A8E9-48D1527B5F6B}" type="datetimeFigureOut">
              <a:rPr lang="en-US" smtClean="0"/>
              <a:t>1/9/2026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a:t>
            </a:fld>
            <a:endParaRPr lang="en-US" dirty="0"/>
          </a:p>
        </p:txBody>
      </p:sp>
    </p:spTree>
    <p:extLst>
      <p:ext uri="{BB962C8B-B14F-4D97-AF65-F5344CB8AC3E}">
        <p14:creationId xmlns:p14="http://schemas.microsoft.com/office/powerpoint/2010/main" val="1092453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6ADD4-0C42-609D-40C5-DEFCEC1BB0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81D7C6-0C67-5949-72CF-371EBFABEF2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7833F34-49E2-64B5-AB34-4E0FA3CCD9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44E164-2976-B5C2-27B6-5CA13C7CDD37}"/>
              </a:ext>
            </a:extLst>
          </p:cNvPr>
          <p:cNvSpPr>
            <a:spLocks noGrp="1"/>
          </p:cNvSpPr>
          <p:nvPr>
            <p:ph type="sldNum" sz="quarter" idx="5"/>
          </p:nvPr>
        </p:nvSpPr>
        <p:spPr/>
        <p:txBody>
          <a:bodyPr/>
          <a:lstStyle/>
          <a:p>
            <a:fld id="{A89C7E07-3C67-C64C-8DA0-0404F6303970}" type="slidenum">
              <a:rPr lang="en-US" smtClean="0"/>
              <a:t>13</a:t>
            </a:fld>
            <a:endParaRPr lang="en-US" dirty="0"/>
          </a:p>
        </p:txBody>
      </p:sp>
    </p:spTree>
    <p:extLst>
      <p:ext uri="{BB962C8B-B14F-4D97-AF65-F5344CB8AC3E}">
        <p14:creationId xmlns:p14="http://schemas.microsoft.com/office/powerpoint/2010/main" val="22274704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62F49-FB7A-9547-C60B-6FF25EA459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5EB98A-3449-6160-81D2-8D5AE33F664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0BB6E21-9997-8687-E7D2-7CF11750D4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808F0F-6779-7EC6-8E72-94DC4CD272C3}"/>
              </a:ext>
            </a:extLst>
          </p:cNvPr>
          <p:cNvSpPr>
            <a:spLocks noGrp="1"/>
          </p:cNvSpPr>
          <p:nvPr>
            <p:ph type="sldNum" sz="quarter" idx="5"/>
          </p:nvPr>
        </p:nvSpPr>
        <p:spPr/>
        <p:txBody>
          <a:bodyPr/>
          <a:lstStyle/>
          <a:p>
            <a:fld id="{A89C7E07-3C67-C64C-8DA0-0404F6303970}" type="slidenum">
              <a:rPr lang="en-US" smtClean="0"/>
              <a:t>14</a:t>
            </a:fld>
            <a:endParaRPr lang="en-US" dirty="0"/>
          </a:p>
        </p:txBody>
      </p:sp>
    </p:spTree>
    <p:extLst>
      <p:ext uri="{BB962C8B-B14F-4D97-AF65-F5344CB8AC3E}">
        <p14:creationId xmlns:p14="http://schemas.microsoft.com/office/powerpoint/2010/main" val="30129009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685BC-0F50-CF2B-C30E-FDA23D0889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E1AE9A-7ED5-22F1-877B-0426C97BB21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78ABA28-9397-2166-44B9-D9CF4FDDFF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FBCE9B-FBAF-4DE2-3EA5-4B57AAE0EFD3}"/>
              </a:ext>
            </a:extLst>
          </p:cNvPr>
          <p:cNvSpPr>
            <a:spLocks noGrp="1"/>
          </p:cNvSpPr>
          <p:nvPr>
            <p:ph type="sldNum" sz="quarter" idx="5"/>
          </p:nvPr>
        </p:nvSpPr>
        <p:spPr/>
        <p:txBody>
          <a:bodyPr/>
          <a:lstStyle/>
          <a:p>
            <a:fld id="{A89C7E07-3C67-C64C-8DA0-0404F6303970}" type="slidenum">
              <a:rPr lang="en-US" smtClean="0"/>
              <a:t>19</a:t>
            </a:fld>
            <a:endParaRPr lang="en-US" dirty="0"/>
          </a:p>
        </p:txBody>
      </p:sp>
    </p:spTree>
    <p:extLst>
      <p:ext uri="{BB962C8B-B14F-4D97-AF65-F5344CB8AC3E}">
        <p14:creationId xmlns:p14="http://schemas.microsoft.com/office/powerpoint/2010/main" val="34609624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02651-81A2-BA1B-7BB1-7D91078F03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FC12D7-B664-4D48-0FAE-DD9CC59B88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6FACF6E-116A-C107-6B4B-F902BA48EB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A73F5B-7756-6BB7-0C00-149D5DEC4659}"/>
              </a:ext>
            </a:extLst>
          </p:cNvPr>
          <p:cNvSpPr>
            <a:spLocks noGrp="1"/>
          </p:cNvSpPr>
          <p:nvPr>
            <p:ph type="sldNum" sz="quarter" idx="5"/>
          </p:nvPr>
        </p:nvSpPr>
        <p:spPr/>
        <p:txBody>
          <a:bodyPr/>
          <a:lstStyle/>
          <a:p>
            <a:fld id="{A89C7E07-3C67-C64C-8DA0-0404F6303970}" type="slidenum">
              <a:rPr lang="en-US" smtClean="0"/>
              <a:t>24</a:t>
            </a:fld>
            <a:endParaRPr lang="en-US" dirty="0"/>
          </a:p>
        </p:txBody>
      </p:sp>
    </p:spTree>
    <p:extLst>
      <p:ext uri="{BB962C8B-B14F-4D97-AF65-F5344CB8AC3E}">
        <p14:creationId xmlns:p14="http://schemas.microsoft.com/office/powerpoint/2010/main" val="349073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D6114-0616-E608-CC0B-0C73504995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33E25B-9736-C5D0-8C4F-5A4BD5978AD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5361CC5-B42F-D843-47A9-37F1F087CC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4FA565-01D5-DC3B-736F-29315BB09CE8}"/>
              </a:ext>
            </a:extLst>
          </p:cNvPr>
          <p:cNvSpPr>
            <a:spLocks noGrp="1"/>
          </p:cNvSpPr>
          <p:nvPr>
            <p:ph type="sldNum" sz="quarter" idx="5"/>
          </p:nvPr>
        </p:nvSpPr>
        <p:spPr/>
        <p:txBody>
          <a:bodyPr/>
          <a:lstStyle/>
          <a:p>
            <a:fld id="{A89C7E07-3C67-C64C-8DA0-0404F6303970}" type="slidenum">
              <a:rPr lang="en-US" smtClean="0"/>
              <a:t>27</a:t>
            </a:fld>
            <a:endParaRPr lang="en-US" dirty="0"/>
          </a:p>
        </p:txBody>
      </p:sp>
    </p:spTree>
    <p:extLst>
      <p:ext uri="{BB962C8B-B14F-4D97-AF65-F5344CB8AC3E}">
        <p14:creationId xmlns:p14="http://schemas.microsoft.com/office/powerpoint/2010/main" val="8510889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28</a:t>
            </a:fld>
            <a:endParaRPr lang="en-US" dirty="0"/>
          </a:p>
        </p:txBody>
      </p:sp>
    </p:spTree>
    <p:extLst>
      <p:ext uri="{BB962C8B-B14F-4D97-AF65-F5344CB8AC3E}">
        <p14:creationId xmlns:p14="http://schemas.microsoft.com/office/powerpoint/2010/main" val="1765923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a:t>
            </a:fld>
            <a:endParaRPr lang="en-US" dirty="0"/>
          </a:p>
        </p:txBody>
      </p:sp>
    </p:spTree>
    <p:extLst>
      <p:ext uri="{BB962C8B-B14F-4D97-AF65-F5344CB8AC3E}">
        <p14:creationId xmlns:p14="http://schemas.microsoft.com/office/powerpoint/2010/main" val="3113416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BC04D-2568-C19F-6211-ABA7996CB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BD96A4-D432-FA69-5E46-4DF91D77CA9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F639921-CFBB-DE6F-31EB-81B758CA02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53E3F8-8185-F97B-2F08-1F44FCE2A5AB}"/>
              </a:ext>
            </a:extLst>
          </p:cNvPr>
          <p:cNvSpPr>
            <a:spLocks noGrp="1"/>
          </p:cNvSpPr>
          <p:nvPr>
            <p:ph type="sldNum" sz="quarter" idx="5"/>
          </p:nvPr>
        </p:nvSpPr>
        <p:spPr/>
        <p:txBody>
          <a:bodyPr/>
          <a:lstStyle/>
          <a:p>
            <a:fld id="{A89C7E07-3C67-C64C-8DA0-0404F6303970}" type="slidenum">
              <a:rPr lang="en-US" smtClean="0"/>
              <a:t>5</a:t>
            </a:fld>
            <a:endParaRPr lang="en-US" dirty="0"/>
          </a:p>
        </p:txBody>
      </p:sp>
    </p:spTree>
    <p:extLst>
      <p:ext uri="{BB962C8B-B14F-4D97-AF65-F5344CB8AC3E}">
        <p14:creationId xmlns:p14="http://schemas.microsoft.com/office/powerpoint/2010/main" val="3727777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6</a:t>
            </a:fld>
            <a:endParaRPr lang="en-US" dirty="0"/>
          </a:p>
        </p:txBody>
      </p:sp>
    </p:spTree>
    <p:extLst>
      <p:ext uri="{BB962C8B-B14F-4D97-AF65-F5344CB8AC3E}">
        <p14:creationId xmlns:p14="http://schemas.microsoft.com/office/powerpoint/2010/main" val="3908276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7</a:t>
            </a:fld>
            <a:endParaRPr lang="en-US" dirty="0"/>
          </a:p>
        </p:txBody>
      </p:sp>
    </p:spTree>
    <p:extLst>
      <p:ext uri="{BB962C8B-B14F-4D97-AF65-F5344CB8AC3E}">
        <p14:creationId xmlns:p14="http://schemas.microsoft.com/office/powerpoint/2010/main" val="23861837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39A79-A1E9-46E7-CF33-003AB344B9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036EB2-8B6C-D4F8-630A-E58CF327AC9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09F26E9-29ED-7160-6332-318AC915E4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DE8F9B-D082-C534-D20D-81061A668EB2}"/>
              </a:ext>
            </a:extLst>
          </p:cNvPr>
          <p:cNvSpPr>
            <a:spLocks noGrp="1"/>
          </p:cNvSpPr>
          <p:nvPr>
            <p:ph type="sldNum" sz="quarter" idx="5"/>
          </p:nvPr>
        </p:nvSpPr>
        <p:spPr/>
        <p:txBody>
          <a:bodyPr/>
          <a:lstStyle/>
          <a:p>
            <a:fld id="{A89C7E07-3C67-C64C-8DA0-0404F6303970}" type="slidenum">
              <a:rPr lang="en-US" smtClean="0"/>
              <a:t>8</a:t>
            </a:fld>
            <a:endParaRPr lang="en-US" dirty="0"/>
          </a:p>
        </p:txBody>
      </p:sp>
    </p:spTree>
    <p:extLst>
      <p:ext uri="{BB962C8B-B14F-4D97-AF65-F5344CB8AC3E}">
        <p14:creationId xmlns:p14="http://schemas.microsoft.com/office/powerpoint/2010/main" val="11711885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DAEE9-1DC3-448E-44B6-31DB9B70A5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AFDDCC-5327-0BF8-6145-4CCB072580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7A1E495-A518-1A64-15F2-655549FCCA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6819E3-585C-0347-44FF-7109175597F7}"/>
              </a:ext>
            </a:extLst>
          </p:cNvPr>
          <p:cNvSpPr>
            <a:spLocks noGrp="1"/>
          </p:cNvSpPr>
          <p:nvPr>
            <p:ph type="sldNum" sz="quarter" idx="5"/>
          </p:nvPr>
        </p:nvSpPr>
        <p:spPr/>
        <p:txBody>
          <a:bodyPr/>
          <a:lstStyle/>
          <a:p>
            <a:fld id="{A89C7E07-3C67-C64C-8DA0-0404F6303970}" type="slidenum">
              <a:rPr lang="en-US" smtClean="0"/>
              <a:t>9</a:t>
            </a:fld>
            <a:endParaRPr lang="en-US" dirty="0"/>
          </a:p>
        </p:txBody>
      </p:sp>
    </p:spTree>
    <p:extLst>
      <p:ext uri="{BB962C8B-B14F-4D97-AF65-F5344CB8AC3E}">
        <p14:creationId xmlns:p14="http://schemas.microsoft.com/office/powerpoint/2010/main" val="1217635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0BC35-2B91-D106-A211-1D2AB0DDD0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DAB5E4-E497-DD57-9BA8-3DE086BD47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E765AF8-99E7-C223-637F-67B41CAB31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7C83D0-678F-2902-3E02-F5B914F48C25}"/>
              </a:ext>
            </a:extLst>
          </p:cNvPr>
          <p:cNvSpPr>
            <a:spLocks noGrp="1"/>
          </p:cNvSpPr>
          <p:nvPr>
            <p:ph type="sldNum" sz="quarter" idx="5"/>
          </p:nvPr>
        </p:nvSpPr>
        <p:spPr/>
        <p:txBody>
          <a:bodyPr/>
          <a:lstStyle/>
          <a:p>
            <a:fld id="{A89C7E07-3C67-C64C-8DA0-0404F6303970}" type="slidenum">
              <a:rPr lang="en-US" smtClean="0"/>
              <a:t>10</a:t>
            </a:fld>
            <a:endParaRPr lang="en-US" dirty="0"/>
          </a:p>
        </p:txBody>
      </p:sp>
    </p:spTree>
    <p:extLst>
      <p:ext uri="{BB962C8B-B14F-4D97-AF65-F5344CB8AC3E}">
        <p14:creationId xmlns:p14="http://schemas.microsoft.com/office/powerpoint/2010/main" val="5274545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007AF-1EA9-A9F5-6840-F9AB33577E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6E29FA-E353-C654-0C18-077D8C1DDA9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3BC2CB9-45F7-B00C-6358-9AC402A3EF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3BC37A-F433-B138-09D7-18120F75292D}"/>
              </a:ext>
            </a:extLst>
          </p:cNvPr>
          <p:cNvSpPr>
            <a:spLocks noGrp="1"/>
          </p:cNvSpPr>
          <p:nvPr>
            <p:ph type="sldNum" sz="quarter" idx="5"/>
          </p:nvPr>
        </p:nvSpPr>
        <p:spPr/>
        <p:txBody>
          <a:bodyPr/>
          <a:lstStyle/>
          <a:p>
            <a:fld id="{A89C7E07-3C67-C64C-8DA0-0404F6303970}" type="slidenum">
              <a:rPr lang="en-US" smtClean="0"/>
              <a:t>11</a:t>
            </a:fld>
            <a:endParaRPr lang="en-US" dirty="0"/>
          </a:p>
        </p:txBody>
      </p:sp>
    </p:spTree>
    <p:extLst>
      <p:ext uri="{BB962C8B-B14F-4D97-AF65-F5344CB8AC3E}">
        <p14:creationId xmlns:p14="http://schemas.microsoft.com/office/powerpoint/2010/main" val="1506527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4132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tx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a:normAutofit/>
          </a:bodyPr>
          <a:lstStyle>
            <a:lvl1pPr marL="0" indent="0">
              <a:spcBef>
                <a:spcPts val="1800"/>
              </a:spcBef>
              <a:buFont typeface="Arial" panose="020B0604020202020204" pitchFamily="34" charset="0"/>
              <a:buNone/>
              <a:defRPr sz="2000"/>
            </a:lvl1pPr>
            <a:lvl2pPr marL="457200" indent="0">
              <a:spcBef>
                <a:spcPts val="1800"/>
              </a:spcBef>
              <a:buNone/>
              <a:defRPr sz="2000"/>
            </a:lvl2pPr>
            <a:lvl3pPr marL="914400" indent="0">
              <a:spcBef>
                <a:spcPts val="1800"/>
              </a:spcBef>
              <a:buNone/>
              <a:defRPr sz="2000"/>
            </a:lvl3pPr>
            <a:lvl4pPr marL="1371600" indent="0">
              <a:spcBef>
                <a:spcPts val="1800"/>
              </a:spcBef>
              <a:buNone/>
              <a:defRPr sz="2000"/>
            </a:lvl4pPr>
            <a:lvl5pPr marL="1828800" indent="0">
              <a:spcBef>
                <a:spcPts val="1800"/>
              </a:spcBef>
              <a:buNone/>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224432911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a:normAutofit/>
          </a:bodyPr>
          <a:lstStyle>
            <a:lvl1pPr marL="342900" indent="-342900">
              <a:spcBef>
                <a:spcPts val="1800"/>
              </a:spcBef>
              <a:buFont typeface="Arial" panose="020B0604020202020204" pitchFamily="34" charset="0"/>
              <a:buChar char="•"/>
              <a:defRPr sz="2000"/>
            </a:lvl1pPr>
            <a:lvl2pPr>
              <a:spcBef>
                <a:spcPts val="18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64974471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a:noAutofit/>
          </a:bodyPr>
          <a:lstStyle>
            <a:lvl1pPr>
              <a:defRPr/>
            </a:lvl1pPr>
          </a:lstStyle>
          <a:p>
            <a:r>
              <a:rPr lang="en-US"/>
              <a:t>Click icon to add table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041095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9273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dirty="0">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808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2000">
                <a:solidFill>
                  <a:schemeClr val="tx1"/>
                </a:solidFill>
              </a:defRPr>
            </a:lvl1pPr>
          </a:lstStyle>
          <a:p>
            <a:r>
              <a:rPr lang="en-US"/>
              <a:t>Click icon to add picture</a:t>
            </a:r>
            <a:endParaRPr lang="en-US"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anchor="b" anchorCtr="0">
            <a:noAutofit/>
          </a:bodyPr>
          <a:lstStyle>
            <a:lvl1pPr>
              <a:defRPr sz="6000" b="1" i="0" baseline="0">
                <a:solidFill>
                  <a:schemeClr val="tx1"/>
                </a:solidFill>
                <a:latin typeface="+mj-lt"/>
              </a:defRPr>
            </a:lvl1pPr>
          </a:lstStyle>
          <a:p>
            <a:r>
              <a:rPr lang="en-US" dirty="0"/>
              <a:t>Click to add title </a:t>
            </a:r>
          </a:p>
        </p:txBody>
      </p:sp>
      <p:sp>
        <p:nvSpPr>
          <p:cNvPr id="7" name="Rectangle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6309360" y="3951843"/>
            <a:ext cx="21336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29169562"/>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5791200" cy="6880226"/>
          </a:xfrm>
        </p:spPr>
        <p:txBody>
          <a:bodyPr>
            <a:normAutofit/>
          </a:bodyPr>
          <a:lstStyle>
            <a:lvl1pPr marL="0" indent="0" algn="ctr">
              <a:buNone/>
              <a:defRPr sz="2000"/>
            </a:lvl1pPr>
          </a:lstStyle>
          <a:p>
            <a:r>
              <a:rPr lang="en-US"/>
              <a:t>Click icon to add picture</a:t>
            </a:r>
            <a:endParaRPr lang="en-US" dirty="0"/>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7914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dirty="0">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dirty="0">
              <a:latin typeface="+mn-lt"/>
            </a:endParaRPr>
          </a:p>
        </p:txBody>
      </p:sp>
    </p:spTree>
    <p:extLst>
      <p:ext uri="{BB962C8B-B14F-4D97-AF65-F5344CB8AC3E}">
        <p14:creationId xmlns:p14="http://schemas.microsoft.com/office/powerpoint/2010/main" val="140296414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spTree>
    <p:extLst>
      <p:ext uri="{BB962C8B-B14F-4D97-AF65-F5344CB8AC3E}">
        <p14:creationId xmlns:p14="http://schemas.microsoft.com/office/powerpoint/2010/main" val="202710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0569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a:normAutofit/>
          </a:bodyPr>
          <a:lstStyle>
            <a:lvl1pPr marL="457200" indent="-457200">
              <a:spcBef>
                <a:spcPts val="1800"/>
              </a:spcBef>
              <a:buFont typeface="+mj-lt"/>
              <a:buAutoNum type="arabicPeriod"/>
              <a:defRPr sz="2000"/>
            </a:lvl1pPr>
            <a:lvl2pPr marL="914400" indent="-457200">
              <a:spcBef>
                <a:spcPts val="1800"/>
              </a:spcBef>
              <a:buFont typeface="+mj-lt"/>
              <a:buAutoNum type="alphaLcPeriod"/>
              <a:defRPr sz="2000"/>
            </a:lvl2pPr>
            <a:lvl3pPr marL="1371600" indent="-457200">
              <a:spcBef>
                <a:spcPts val="1800"/>
              </a:spcBef>
              <a:buFont typeface="+mj-lt"/>
              <a:buAutoNum type="arabicParenR"/>
              <a:defRPr sz="2000"/>
            </a:lvl3pPr>
            <a:lvl4pPr marL="1371600" indent="0">
              <a:spcBef>
                <a:spcPts val="1800"/>
              </a:spcBef>
              <a:buFont typeface="+mj-lt"/>
              <a:buNone/>
              <a:defRPr sz="2000"/>
            </a:lvl4pPr>
            <a:lvl5pPr marL="2286000" indent="-457200">
              <a:spcBef>
                <a:spcPts val="1800"/>
              </a:spcBef>
              <a:buFont typeface="+mj-lt"/>
              <a:buAutoNum type="arabicPeriod"/>
              <a:defRPr sz="2000"/>
            </a:lvl5pPr>
          </a:lstStyle>
          <a:p>
            <a:pPr lvl="0"/>
            <a:r>
              <a:rPr lang="en-US" dirty="0"/>
              <a:t>Click to add content</a:t>
            </a:r>
          </a:p>
          <a:p>
            <a:pPr lvl="1"/>
            <a:r>
              <a:rPr lang="en-US" dirty="0"/>
              <a:t>Second level</a:t>
            </a:r>
          </a:p>
          <a:p>
            <a:pPr lvl="2"/>
            <a:r>
              <a:rPr lang="en-US" dirty="0"/>
              <a:t>Third level</a:t>
            </a:r>
          </a:p>
          <a:p>
            <a:pPr lvl="3"/>
            <a:endParaRPr lang="en-US" dirty="0"/>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55460680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Pictur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a:normAutofit/>
          </a:bodyPr>
          <a:lstStyle>
            <a:lvl1pPr marL="0" indent="0">
              <a:spcBef>
                <a:spcPts val="1800"/>
              </a:spcBef>
              <a:buFont typeface="Arial" panose="020B0604020202020204" pitchFamily="34" charset="0"/>
              <a:buNone/>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6096000" y="0"/>
            <a:ext cx="6118225"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142931976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endParaRPr lang="en-US" dirty="0">
              <a:latin typeface="+mn-lt"/>
            </a:endParaRPr>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sz="1100" b="1" i="0">
                <a:solidFill>
                  <a:schemeClr val="bg1"/>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711" r:id="rId1"/>
    <p:sldLayoutId id="2147483698" r:id="rId2"/>
    <p:sldLayoutId id="2147483710" r:id="rId3"/>
    <p:sldLayoutId id="2147483700" r:id="rId4"/>
    <p:sldLayoutId id="2147483701" r:id="rId5"/>
    <p:sldLayoutId id="2147483659" r:id="rId6"/>
    <p:sldLayoutId id="2147483709" r:id="rId7"/>
    <p:sldLayoutId id="2147483708" r:id="rId8"/>
    <p:sldLayoutId id="2147483707" r:id="rId9"/>
    <p:sldLayoutId id="2147483706" r:id="rId10"/>
    <p:sldLayoutId id="2147483705" r:id="rId11"/>
    <p:sldLayoutId id="2147483704" r:id="rId12"/>
    <p:sldLayoutId id="2147483703" r:id="rId13"/>
  </p:sldLayoutIdLst>
  <p:hf sldNum="0" hdr="0" ftr="0" dt="0"/>
  <p:txStyles>
    <p:title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mailto:cindy.roberts@ag.nj.gov"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6.xml.rels><?xml version="1.0" encoding="UTF-8" standalone="yes"?>
<Relationships xmlns="http://schemas.openxmlformats.org/package/2006/relationships"><Relationship Id="rId3" Type="http://schemas.openxmlformats.org/officeDocument/2006/relationships/hyperlink" Target="https://www.nj.gov/agriculture/grants/NJATP%20Materials/NJATP_Word%20Application.docx" TargetMode="External"/><Relationship Id="rId2" Type="http://schemas.openxmlformats.org/officeDocument/2006/relationships/hyperlink" Target="https://www.nj.gov/agriculture/grants/agritourism.shtml" TargetMode="External"/><Relationship Id="rId1" Type="http://schemas.openxmlformats.org/officeDocument/2006/relationships/slideLayout" Target="../slideLayouts/slideLayout5.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hyperlink" Target="https://www.nj.gov/agriculture/grants/NJATP%20Materials/NJATP_PDF%20Application.pdf"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hyperlink" Target="mailto:william.conners@ag.nj.gov" TargetMode="External"/><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s://pub.njleg.gov/Bills/2022/PL23/87_.HTM"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pub.njleg.gov/Bills/2022/PL23/87_.HTM"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hyperlink" Target="https://milano.italianostranieri.org/en/icons/materials" TargetMode="Externa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13.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1D9D6-2977-ABCD-FDF8-51AFA5064E54}"/>
              </a:ext>
            </a:extLst>
          </p:cNvPr>
          <p:cNvSpPr>
            <a:spLocks noGrp="1"/>
          </p:cNvSpPr>
          <p:nvPr>
            <p:ph type="ctrTitle"/>
          </p:nvPr>
        </p:nvSpPr>
        <p:spPr>
          <a:xfrm>
            <a:off x="6309904" y="411479"/>
            <a:ext cx="5486400" cy="3291840"/>
          </a:xfrm>
        </p:spPr>
        <p:txBody>
          <a:bodyPr/>
          <a:lstStyle/>
          <a:p>
            <a:r>
              <a:rPr lang="en-US" dirty="0"/>
              <a:t>New Jersey Agritourism Grant Program (NJATP)</a:t>
            </a:r>
          </a:p>
        </p:txBody>
      </p:sp>
      <p:sp>
        <p:nvSpPr>
          <p:cNvPr id="4" name="TextBox 3">
            <a:extLst>
              <a:ext uri="{FF2B5EF4-FFF2-40B4-BE49-F238E27FC236}">
                <a16:creationId xmlns:a16="http://schemas.microsoft.com/office/drawing/2014/main" id="{EE36575C-29FF-B79C-E64E-1C1A91901B7F}"/>
              </a:ext>
            </a:extLst>
          </p:cNvPr>
          <p:cNvSpPr txBox="1"/>
          <p:nvPr/>
        </p:nvSpPr>
        <p:spPr>
          <a:xfrm>
            <a:off x="6309904" y="4164280"/>
            <a:ext cx="3744538" cy="646331"/>
          </a:xfrm>
          <a:prstGeom prst="rect">
            <a:avLst/>
          </a:prstGeom>
          <a:noFill/>
        </p:spPr>
        <p:txBody>
          <a:bodyPr wrap="square" rtlCol="0">
            <a:spAutoFit/>
          </a:bodyPr>
          <a:lstStyle/>
          <a:p>
            <a:r>
              <a:rPr lang="en-US" i="1" dirty="0">
                <a:solidFill>
                  <a:schemeClr val="bg1"/>
                </a:solidFill>
              </a:rPr>
              <a:t>Info-Session #2</a:t>
            </a:r>
          </a:p>
          <a:p>
            <a:r>
              <a:rPr lang="en-US" i="1" dirty="0">
                <a:solidFill>
                  <a:schemeClr val="bg1"/>
                </a:solidFill>
              </a:rPr>
              <a:t>January 13</a:t>
            </a:r>
            <a:r>
              <a:rPr lang="en-US" i="1" baseline="30000" dirty="0">
                <a:solidFill>
                  <a:schemeClr val="bg1"/>
                </a:solidFill>
              </a:rPr>
              <a:t>th</a:t>
            </a:r>
            <a:r>
              <a:rPr lang="en-US" i="1" dirty="0">
                <a:solidFill>
                  <a:schemeClr val="bg1"/>
                </a:solidFill>
              </a:rPr>
              <a:t>, 2026</a:t>
            </a:r>
          </a:p>
        </p:txBody>
      </p:sp>
      <p:pic>
        <p:nvPicPr>
          <p:cNvPr id="6" name="Picture 5" descr="Logo&#10;&#10;AI-generated content may be incorrect.">
            <a:extLst>
              <a:ext uri="{FF2B5EF4-FFF2-40B4-BE49-F238E27FC236}">
                <a16:creationId xmlns:a16="http://schemas.microsoft.com/office/drawing/2014/main" id="{ADDCFDFA-27A2-A9A6-1696-171C2C8CF8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4988">
            <a:off x="1810596" y="550067"/>
            <a:ext cx="3082216" cy="1688007"/>
          </a:xfrm>
          <a:prstGeom prst="rect">
            <a:avLst/>
          </a:prstGeom>
        </p:spPr>
      </p:pic>
      <p:pic>
        <p:nvPicPr>
          <p:cNvPr id="7" name="Image 3" descr="Logo, company name  Description automatically generated ">
            <a:extLst>
              <a:ext uri="{FF2B5EF4-FFF2-40B4-BE49-F238E27FC236}">
                <a16:creationId xmlns:a16="http://schemas.microsoft.com/office/drawing/2014/main" id="{0487A546-CB56-8BFA-757C-A4831863E6F9}"/>
              </a:ext>
            </a:extLst>
          </p:cNvPr>
          <p:cNvPicPr>
            <a:picLocks/>
          </p:cNvPicPr>
          <p:nvPr/>
        </p:nvPicPr>
        <p:blipFill>
          <a:blip r:embed="rId4" cstate="print"/>
          <a:stretch>
            <a:fillRect/>
          </a:stretch>
        </p:blipFill>
        <p:spPr>
          <a:xfrm rot="21013204">
            <a:off x="3449696" y="2476571"/>
            <a:ext cx="1856719" cy="1312607"/>
          </a:xfrm>
          <a:prstGeom prst="rect">
            <a:avLst/>
          </a:prstGeom>
        </p:spPr>
      </p:pic>
    </p:spTree>
    <p:extLst>
      <p:ext uri="{BB962C8B-B14F-4D97-AF65-F5344CB8AC3E}">
        <p14:creationId xmlns:p14="http://schemas.microsoft.com/office/powerpoint/2010/main" val="339030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6B5C83-8B8B-1B96-14FC-6A2219BC9C0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E84D225-0CDA-7EBB-5F70-C4DF6EC664D3}"/>
              </a:ext>
            </a:extLst>
          </p:cNvPr>
          <p:cNvSpPr>
            <a:spLocks noGrp="1"/>
          </p:cNvSpPr>
          <p:nvPr>
            <p:ph type="title"/>
          </p:nvPr>
        </p:nvSpPr>
        <p:spPr>
          <a:xfrm>
            <a:off x="594360" y="278129"/>
            <a:ext cx="9778365" cy="1494596"/>
          </a:xfrm>
        </p:spPr>
        <p:txBody>
          <a:bodyPr anchor="b">
            <a:normAutofit/>
          </a:bodyPr>
          <a:lstStyle/>
          <a:p>
            <a:r>
              <a:rPr lang="en-US" dirty="0"/>
              <a:t>Applicant Eligibility– </a:t>
            </a:r>
            <a:r>
              <a:rPr lang="en-US" i="1" dirty="0"/>
              <a:t>Entity Types</a:t>
            </a:r>
          </a:p>
        </p:txBody>
      </p:sp>
      <p:sp>
        <p:nvSpPr>
          <p:cNvPr id="7" name="Text Placeholder 6">
            <a:extLst>
              <a:ext uri="{FF2B5EF4-FFF2-40B4-BE49-F238E27FC236}">
                <a16:creationId xmlns:a16="http://schemas.microsoft.com/office/drawing/2014/main" id="{05205F3A-AA68-35B2-40EB-05C18AFB9DBE}"/>
              </a:ext>
            </a:extLst>
          </p:cNvPr>
          <p:cNvSpPr>
            <a:spLocks noGrp="1"/>
          </p:cNvSpPr>
          <p:nvPr>
            <p:ph sz="quarter" idx="15"/>
          </p:nvPr>
        </p:nvSpPr>
        <p:spPr>
          <a:xfrm>
            <a:off x="594360" y="2425700"/>
            <a:ext cx="9778365" cy="3848295"/>
          </a:xfrm>
        </p:spPr>
        <p:txBody>
          <a:bodyPr>
            <a:normAutofit lnSpcReduction="10000"/>
          </a:bodyPr>
          <a:lstStyle/>
          <a:p>
            <a:r>
              <a:rPr lang="en-US" dirty="0"/>
              <a:t>Agricultural entities operating in the State of New Jersey are eligible to apply for NJATP, including:</a:t>
            </a:r>
          </a:p>
          <a:p>
            <a:pPr marL="569214" lvl="1" indent="-285750"/>
            <a:r>
              <a:rPr lang="en-US" dirty="0"/>
              <a:t>Farms </a:t>
            </a:r>
          </a:p>
          <a:p>
            <a:pPr lvl="2"/>
            <a:r>
              <a:rPr lang="en-US" dirty="0"/>
              <a:t>Ranches </a:t>
            </a:r>
          </a:p>
          <a:p>
            <a:pPr lvl="2"/>
            <a:r>
              <a:rPr lang="en-US" dirty="0"/>
              <a:t>On-Farm Wineries </a:t>
            </a:r>
          </a:p>
          <a:p>
            <a:pPr lvl="2"/>
            <a:r>
              <a:rPr lang="en-US" dirty="0"/>
              <a:t>On-Farm Breweries </a:t>
            </a:r>
          </a:p>
          <a:p>
            <a:pPr lvl="2"/>
            <a:r>
              <a:rPr lang="en-US" dirty="0"/>
              <a:t>On-Farm Distilleries </a:t>
            </a:r>
          </a:p>
          <a:p>
            <a:pPr lvl="2"/>
            <a:r>
              <a:rPr lang="en-US" dirty="0"/>
              <a:t>Non-Farm Brewery/Distillery/Wineries </a:t>
            </a:r>
          </a:p>
          <a:p>
            <a:pPr lvl="2"/>
            <a:r>
              <a:rPr lang="en-US" dirty="0"/>
              <a:t>Other Agricultural Businesses that pursue funding to support eligible activities.</a:t>
            </a:r>
          </a:p>
          <a:p>
            <a:endParaRPr lang="en-US" dirty="0"/>
          </a:p>
        </p:txBody>
      </p:sp>
    </p:spTree>
    <p:extLst>
      <p:ext uri="{BB962C8B-B14F-4D97-AF65-F5344CB8AC3E}">
        <p14:creationId xmlns:p14="http://schemas.microsoft.com/office/powerpoint/2010/main" val="4202446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A7633F-0E38-B35D-9AFA-07071ADA951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349284B-432E-3A2A-B8B9-81F4B0D4FEA8}"/>
              </a:ext>
            </a:extLst>
          </p:cNvPr>
          <p:cNvSpPr>
            <a:spLocks noGrp="1"/>
          </p:cNvSpPr>
          <p:nvPr>
            <p:ph type="title"/>
          </p:nvPr>
        </p:nvSpPr>
        <p:spPr>
          <a:xfrm>
            <a:off x="594360" y="278129"/>
            <a:ext cx="9778365" cy="1494596"/>
          </a:xfrm>
        </p:spPr>
        <p:txBody>
          <a:bodyPr anchor="b">
            <a:normAutofit/>
          </a:bodyPr>
          <a:lstStyle/>
          <a:p>
            <a:r>
              <a:rPr lang="en-US" dirty="0"/>
              <a:t>Applicant Eligibility– </a:t>
            </a:r>
            <a:r>
              <a:rPr lang="en-US" i="1" dirty="0"/>
              <a:t>Requirements</a:t>
            </a:r>
          </a:p>
        </p:txBody>
      </p:sp>
      <p:sp>
        <p:nvSpPr>
          <p:cNvPr id="7" name="Text Placeholder 6">
            <a:extLst>
              <a:ext uri="{FF2B5EF4-FFF2-40B4-BE49-F238E27FC236}">
                <a16:creationId xmlns:a16="http://schemas.microsoft.com/office/drawing/2014/main" id="{D2E9944B-6A03-B60B-4CB0-83D38E84583E}"/>
              </a:ext>
            </a:extLst>
          </p:cNvPr>
          <p:cNvSpPr>
            <a:spLocks noGrp="1"/>
          </p:cNvSpPr>
          <p:nvPr>
            <p:ph sz="quarter" idx="15"/>
          </p:nvPr>
        </p:nvSpPr>
        <p:spPr>
          <a:xfrm>
            <a:off x="594360" y="2425700"/>
            <a:ext cx="9400540" cy="3848295"/>
          </a:xfrm>
        </p:spPr>
        <p:txBody>
          <a:bodyPr>
            <a:normAutofit fontScale="92500" lnSpcReduction="20000"/>
          </a:bodyPr>
          <a:lstStyle/>
          <a:p>
            <a:r>
              <a:rPr lang="en-US" b="1" dirty="0">
                <a:solidFill>
                  <a:schemeClr val="accent1">
                    <a:lumMod val="75000"/>
                  </a:schemeClr>
                </a:solidFill>
              </a:rPr>
              <a:t>Business Income: </a:t>
            </a:r>
            <a:r>
              <a:rPr lang="en-US" dirty="0"/>
              <a:t>Applicant must have </a:t>
            </a:r>
            <a:r>
              <a:rPr lang="en-US" b="1" dirty="0"/>
              <a:t>$1,000 </a:t>
            </a:r>
            <a:r>
              <a:rPr lang="en-US" dirty="0"/>
              <a:t>or more of farm/ranch/business income per year.</a:t>
            </a:r>
          </a:p>
          <a:p>
            <a:r>
              <a:rPr lang="en-US" b="1" dirty="0">
                <a:solidFill>
                  <a:schemeClr val="accent1">
                    <a:lumMod val="75000"/>
                  </a:schemeClr>
                </a:solidFill>
              </a:rPr>
              <a:t>Agritourism Activities: </a:t>
            </a:r>
            <a:r>
              <a:rPr lang="en-US" dirty="0"/>
              <a:t>Applicant must either be currently conducting agritourism activities or have a plan to introduce agritourism activities at their place of business prior to applying.</a:t>
            </a:r>
          </a:p>
          <a:p>
            <a:pPr marL="0" lvl="1" indent="0">
              <a:buNone/>
            </a:pPr>
            <a:r>
              <a:rPr lang="en-US" b="1" dirty="0">
                <a:solidFill>
                  <a:schemeClr val="accent1">
                    <a:lumMod val="75000"/>
                  </a:schemeClr>
                </a:solidFill>
              </a:rPr>
              <a:t>Insurance</a:t>
            </a:r>
            <a:r>
              <a:rPr lang="en-US" dirty="0"/>
              <a:t>: Applicants are expected to have all necessary and appropriate insurance coverage to host grant-related agritourism activities. Awarded applicants will be required to provide proof of insurance prior to the award, with NJDA and NJTT being added to the relevant policy(s) as additional insured parties.</a:t>
            </a:r>
          </a:p>
          <a:p>
            <a:pPr marL="0" lvl="1" indent="0">
              <a:buNone/>
            </a:pPr>
            <a:r>
              <a:rPr lang="en-US" b="1" dirty="0">
                <a:solidFill>
                  <a:schemeClr val="accent1">
                    <a:lumMod val="75000"/>
                  </a:schemeClr>
                </a:solidFill>
              </a:rPr>
              <a:t>Licensing and Permits: </a:t>
            </a:r>
            <a:r>
              <a:rPr lang="en-US" dirty="0"/>
              <a:t>Applicants are expected, where applicable, to have all required licenses, permits, certifications to conduct proposed grant activities.</a:t>
            </a:r>
          </a:p>
          <a:p>
            <a:pPr marL="0" lvl="1" indent="0">
              <a:buNone/>
            </a:pPr>
            <a:r>
              <a:rPr lang="en-US" b="1" dirty="0">
                <a:solidFill>
                  <a:schemeClr val="accent1">
                    <a:lumMod val="75000"/>
                  </a:schemeClr>
                </a:solidFill>
              </a:rPr>
              <a:t>New Jersey Agricultural Products:</a:t>
            </a:r>
            <a:r>
              <a:rPr lang="en-US" dirty="0">
                <a:solidFill>
                  <a:schemeClr val="accent1">
                    <a:lumMod val="75000"/>
                  </a:schemeClr>
                </a:solidFill>
              </a:rPr>
              <a:t> </a:t>
            </a:r>
            <a:r>
              <a:rPr lang="en-US" dirty="0"/>
              <a:t>Applicants are not required to feature NJ grown, raised, produced, or sourced products in their grant projects. However, priority will be given to businesses whose agricultural products are primarily sourced from or produced in NJ. </a:t>
            </a:r>
            <a:endParaRPr lang="en-US" b="1" dirty="0"/>
          </a:p>
          <a:p>
            <a:endParaRPr lang="en-US" dirty="0"/>
          </a:p>
        </p:txBody>
      </p:sp>
    </p:spTree>
    <p:extLst>
      <p:ext uri="{BB962C8B-B14F-4D97-AF65-F5344CB8AC3E}">
        <p14:creationId xmlns:p14="http://schemas.microsoft.com/office/powerpoint/2010/main" val="1793877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474F9-5052-1CE0-5FE9-21282398757D}"/>
              </a:ext>
            </a:extLst>
          </p:cNvPr>
          <p:cNvSpPr>
            <a:spLocks noGrp="1"/>
          </p:cNvSpPr>
          <p:nvPr>
            <p:ph type="title"/>
          </p:nvPr>
        </p:nvSpPr>
        <p:spPr/>
        <p:txBody>
          <a:bodyPr/>
          <a:lstStyle/>
          <a:p>
            <a:r>
              <a:rPr lang="en-US" dirty="0"/>
              <a:t>Is Your Farm Preserved?</a:t>
            </a:r>
          </a:p>
        </p:txBody>
      </p:sp>
      <p:sp>
        <p:nvSpPr>
          <p:cNvPr id="3" name="Content Placeholder 2">
            <a:extLst>
              <a:ext uri="{FF2B5EF4-FFF2-40B4-BE49-F238E27FC236}">
                <a16:creationId xmlns:a16="http://schemas.microsoft.com/office/drawing/2014/main" id="{C149A4D5-B5D9-50CE-4D71-51913AE4DFE6}"/>
              </a:ext>
            </a:extLst>
          </p:cNvPr>
          <p:cNvSpPr>
            <a:spLocks noGrp="1"/>
          </p:cNvSpPr>
          <p:nvPr>
            <p:ph sz="quarter" idx="15"/>
          </p:nvPr>
        </p:nvSpPr>
        <p:spPr>
          <a:xfrm>
            <a:off x="594360" y="2676525"/>
            <a:ext cx="9927178" cy="3597470"/>
          </a:xfrm>
        </p:spPr>
        <p:txBody>
          <a:bodyPr>
            <a:normAutofit/>
          </a:bodyPr>
          <a:lstStyle/>
          <a:p>
            <a:r>
              <a:rPr lang="en-US" dirty="0"/>
              <a:t>Agritourism grants provide an excellent opportunity to support the agricultural industry, and the State Agriculture Development Committee (SADC) encourages all farmland owners to apply. However, we want to help you avoid potential issues that could impede your ability to compete for a grant or successfully implement your agritourism project.</a:t>
            </a:r>
          </a:p>
          <a:p>
            <a:r>
              <a:rPr lang="en-US" dirty="0"/>
              <a:t>If your farm is preserved, it is essential to determine whether your tourism proposal might conflict with the deed of easement. SADC staff are available to help and provide guidance. </a:t>
            </a:r>
          </a:p>
          <a:p>
            <a:r>
              <a:rPr lang="en-US" dirty="0"/>
              <a:t>Please reach out to Cindy Roberts at </a:t>
            </a:r>
            <a:r>
              <a:rPr lang="en-US" u="sng" dirty="0">
                <a:hlinkClick r:id="rId2"/>
              </a:rPr>
              <a:t>cindy.roberts@ag.nj.gov</a:t>
            </a:r>
            <a:r>
              <a:rPr lang="en-US" dirty="0"/>
              <a:t> to discuss your proposal and obtain the necessary guidance to help ensure your grant application and tourism plan are allowable.</a:t>
            </a:r>
          </a:p>
          <a:p>
            <a:endParaRPr lang="en-US" dirty="0"/>
          </a:p>
        </p:txBody>
      </p:sp>
    </p:spTree>
    <p:extLst>
      <p:ext uri="{BB962C8B-B14F-4D97-AF65-F5344CB8AC3E}">
        <p14:creationId xmlns:p14="http://schemas.microsoft.com/office/powerpoint/2010/main" val="443996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039D5-F034-24B8-1A33-AC40858C2B17}"/>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4EF5BFFC-52E2-E5A8-8D1F-55B5A3DC693D}"/>
              </a:ext>
            </a:extLst>
          </p:cNvPr>
          <p:cNvSpPr>
            <a:spLocks noGrp="1"/>
          </p:cNvSpPr>
          <p:nvPr>
            <p:ph type="ctrTitle"/>
          </p:nvPr>
        </p:nvSpPr>
        <p:spPr>
          <a:xfrm>
            <a:off x="6309904" y="411479"/>
            <a:ext cx="5486400" cy="3291840"/>
          </a:xfrm>
        </p:spPr>
        <p:txBody>
          <a:bodyPr/>
          <a:lstStyle/>
          <a:p>
            <a:r>
              <a:rPr lang="en-US" dirty="0"/>
              <a:t>Project Types &amp; Allowable Costs</a:t>
            </a:r>
          </a:p>
        </p:txBody>
      </p:sp>
    </p:spTree>
    <p:extLst>
      <p:ext uri="{BB962C8B-B14F-4D97-AF65-F5344CB8AC3E}">
        <p14:creationId xmlns:p14="http://schemas.microsoft.com/office/powerpoint/2010/main" val="4022710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A4737-0BE3-8A17-5532-8FE42D7ABFF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5DE085C-BAB3-2018-C4D9-38E569BEA153}"/>
              </a:ext>
            </a:extLst>
          </p:cNvPr>
          <p:cNvSpPr>
            <a:spLocks noGrp="1"/>
          </p:cNvSpPr>
          <p:nvPr>
            <p:ph type="title"/>
          </p:nvPr>
        </p:nvSpPr>
        <p:spPr>
          <a:xfrm>
            <a:off x="594360" y="278129"/>
            <a:ext cx="9778365" cy="1494596"/>
          </a:xfrm>
        </p:spPr>
        <p:txBody>
          <a:bodyPr anchor="b">
            <a:normAutofit/>
          </a:bodyPr>
          <a:lstStyle/>
          <a:p>
            <a:r>
              <a:rPr lang="en-US" dirty="0"/>
              <a:t>Project Types</a:t>
            </a:r>
          </a:p>
        </p:txBody>
      </p:sp>
      <p:sp>
        <p:nvSpPr>
          <p:cNvPr id="7" name="Text Placeholder 6">
            <a:extLst>
              <a:ext uri="{FF2B5EF4-FFF2-40B4-BE49-F238E27FC236}">
                <a16:creationId xmlns:a16="http://schemas.microsoft.com/office/drawing/2014/main" id="{C964235D-0AF9-3EF1-29A9-0FC84BC37873}"/>
              </a:ext>
            </a:extLst>
          </p:cNvPr>
          <p:cNvSpPr>
            <a:spLocks noGrp="1"/>
          </p:cNvSpPr>
          <p:nvPr>
            <p:ph sz="quarter" idx="15"/>
          </p:nvPr>
        </p:nvSpPr>
        <p:spPr>
          <a:xfrm>
            <a:off x="594360" y="2425700"/>
            <a:ext cx="9778365" cy="3848295"/>
          </a:xfrm>
        </p:spPr>
        <p:txBody>
          <a:bodyPr>
            <a:normAutofit/>
          </a:bodyPr>
          <a:lstStyle/>
          <a:p>
            <a:r>
              <a:rPr lang="en-US" dirty="0"/>
              <a:t>To be considered for NJATP funding, eligible agricultural businesses must submit projects that align with one or more of the following activity categories: </a:t>
            </a:r>
          </a:p>
          <a:p>
            <a:pPr marL="626364" lvl="1" indent="-342900"/>
            <a:r>
              <a:rPr lang="en-US" dirty="0"/>
              <a:t>Agricultural Education </a:t>
            </a:r>
          </a:p>
          <a:p>
            <a:pPr marL="626364" lvl="1" indent="-342900"/>
            <a:r>
              <a:rPr lang="en-US" dirty="0"/>
              <a:t>Agricultural Entertainment </a:t>
            </a:r>
          </a:p>
          <a:p>
            <a:pPr marL="626364" lvl="1" indent="-342900"/>
            <a:r>
              <a:rPr lang="en-US" dirty="0"/>
              <a:t>Agritourism Event </a:t>
            </a:r>
          </a:p>
          <a:p>
            <a:pPr marL="626364" lvl="1" indent="-342900"/>
            <a:r>
              <a:rPr lang="en-US" dirty="0"/>
              <a:t>Agritourism Marketing Campaign</a:t>
            </a:r>
          </a:p>
          <a:p>
            <a:pPr marL="937260" lvl="2" indent="-342900"/>
            <a:r>
              <a:rPr lang="en-US" i="1" dirty="0"/>
              <a:t>If selected, other project types cannot be selected. However, marketing activities can be included in all project types.</a:t>
            </a:r>
          </a:p>
        </p:txBody>
      </p:sp>
    </p:spTree>
    <p:extLst>
      <p:ext uri="{BB962C8B-B14F-4D97-AF65-F5344CB8AC3E}">
        <p14:creationId xmlns:p14="http://schemas.microsoft.com/office/powerpoint/2010/main" val="907431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63848-66F5-75F7-5A67-0886FE0E29A9}"/>
              </a:ext>
            </a:extLst>
          </p:cNvPr>
          <p:cNvSpPr>
            <a:spLocks noGrp="1"/>
          </p:cNvSpPr>
          <p:nvPr>
            <p:ph type="title"/>
          </p:nvPr>
        </p:nvSpPr>
        <p:spPr>
          <a:xfrm>
            <a:off x="594360" y="202400"/>
            <a:ext cx="10972800" cy="1570325"/>
          </a:xfrm>
        </p:spPr>
        <p:txBody>
          <a:bodyPr anchor="b">
            <a:normAutofit/>
          </a:bodyPr>
          <a:lstStyle/>
          <a:p>
            <a:r>
              <a:rPr lang="en-US" dirty="0"/>
              <a:t>Examples of Eligible Agritourism Activities</a:t>
            </a:r>
          </a:p>
        </p:txBody>
      </p:sp>
      <p:graphicFrame>
        <p:nvGraphicFramePr>
          <p:cNvPr id="5" name="Content Placeholder 2">
            <a:extLst>
              <a:ext uri="{FF2B5EF4-FFF2-40B4-BE49-F238E27FC236}">
                <a16:creationId xmlns:a16="http://schemas.microsoft.com/office/drawing/2014/main" id="{2A972C28-1A59-4223-1E42-0585ADE01BAD}"/>
              </a:ext>
            </a:extLst>
          </p:cNvPr>
          <p:cNvGraphicFramePr>
            <a:graphicFrameLocks noGrp="1"/>
          </p:cNvGraphicFramePr>
          <p:nvPr>
            <p:ph type="tbl" sz="quarter" idx="10"/>
            <p:extLst>
              <p:ext uri="{D42A27DB-BD31-4B8C-83A1-F6EECF244321}">
                <p14:modId xmlns:p14="http://schemas.microsoft.com/office/powerpoint/2010/main" val="355944614"/>
              </p:ext>
            </p:extLst>
          </p:nvPr>
        </p:nvGraphicFramePr>
        <p:xfrm>
          <a:off x="594360" y="2628629"/>
          <a:ext cx="10972800" cy="36367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16788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39EB7-04DB-1134-3C7C-4212C6F9B9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EB935C-0C06-01EE-9E90-E71718903AE1}"/>
              </a:ext>
            </a:extLst>
          </p:cNvPr>
          <p:cNvSpPr>
            <a:spLocks noGrp="1"/>
          </p:cNvSpPr>
          <p:nvPr>
            <p:ph type="title"/>
          </p:nvPr>
        </p:nvSpPr>
        <p:spPr>
          <a:xfrm>
            <a:off x="3661409" y="4661717"/>
            <a:ext cx="7936230" cy="1380760"/>
          </a:xfrm>
        </p:spPr>
        <p:txBody>
          <a:bodyPr anchor="b">
            <a:normAutofit/>
          </a:bodyPr>
          <a:lstStyle/>
          <a:p>
            <a:r>
              <a:rPr lang="en-US" dirty="0"/>
              <a:t>Examples of </a:t>
            </a:r>
            <a:r>
              <a:rPr lang="en-US"/>
              <a:t>Allowable</a:t>
            </a:r>
            <a:r>
              <a:rPr lang="en-US" dirty="0"/>
              <a:t> Costs </a:t>
            </a:r>
          </a:p>
        </p:txBody>
      </p:sp>
      <p:sp>
        <p:nvSpPr>
          <p:cNvPr id="3" name="Content Placeholder 2">
            <a:extLst>
              <a:ext uri="{FF2B5EF4-FFF2-40B4-BE49-F238E27FC236}">
                <a16:creationId xmlns:a16="http://schemas.microsoft.com/office/drawing/2014/main" id="{15770103-1E99-9900-BF58-02E34E85E029}"/>
              </a:ext>
            </a:extLst>
          </p:cNvPr>
          <p:cNvSpPr>
            <a:spLocks noGrp="1"/>
          </p:cNvSpPr>
          <p:nvPr>
            <p:ph sz="quarter" idx="14"/>
          </p:nvPr>
        </p:nvSpPr>
        <p:spPr>
          <a:xfrm>
            <a:off x="603885" y="584005"/>
            <a:ext cx="2825115" cy="3999060"/>
          </a:xfrm>
        </p:spPr>
        <p:txBody>
          <a:bodyPr>
            <a:normAutofit/>
          </a:bodyPr>
          <a:lstStyle/>
          <a:p>
            <a:pPr marL="342900" indent="-342900">
              <a:buFont typeface="Arial" panose="020B0604020202020204" pitchFamily="34" charset="0"/>
              <a:buChar char="•"/>
            </a:pPr>
            <a:r>
              <a:rPr lang="en-US" sz="1900" dirty="0"/>
              <a:t>There is no exhaustive “list” of allowable costs to be funded under this program. </a:t>
            </a:r>
          </a:p>
          <a:p>
            <a:pPr marL="342900" indent="-342900">
              <a:buFont typeface="Arial" panose="020B0604020202020204" pitchFamily="34" charset="0"/>
              <a:buChar char="•"/>
            </a:pPr>
            <a:r>
              <a:rPr lang="en-US" sz="1900" b="1" dirty="0">
                <a:solidFill>
                  <a:schemeClr val="accent1">
                    <a:lumMod val="75000"/>
                  </a:schemeClr>
                </a:solidFill>
              </a:rPr>
              <a:t>Requests for program funds must be primarily related to agritourism activities. </a:t>
            </a:r>
          </a:p>
          <a:p>
            <a:pPr marL="342900" indent="-342900">
              <a:buFont typeface="Arial" panose="020B0604020202020204" pitchFamily="34" charset="0"/>
              <a:buChar char="•"/>
            </a:pPr>
            <a:r>
              <a:rPr lang="en-US" sz="1900" dirty="0"/>
              <a:t>There are </a:t>
            </a:r>
            <a:r>
              <a:rPr lang="en-US" sz="1900" u="sng" dirty="0"/>
              <a:t>6 cost categories </a:t>
            </a:r>
            <a:r>
              <a:rPr lang="en-US" sz="1900" dirty="0"/>
              <a:t>that NJATP funded expenses may fall under:</a:t>
            </a:r>
          </a:p>
          <a:p>
            <a:pPr marL="0" indent="0">
              <a:buNone/>
            </a:pPr>
            <a:endParaRPr lang="en-US" sz="1900" dirty="0"/>
          </a:p>
        </p:txBody>
      </p:sp>
      <p:graphicFrame>
        <p:nvGraphicFramePr>
          <p:cNvPr id="4" name="Table 3">
            <a:extLst>
              <a:ext uri="{FF2B5EF4-FFF2-40B4-BE49-F238E27FC236}">
                <a16:creationId xmlns:a16="http://schemas.microsoft.com/office/drawing/2014/main" id="{191ACB8D-40BD-7E16-5AFA-476EBE056C7C}"/>
              </a:ext>
            </a:extLst>
          </p:cNvPr>
          <p:cNvGraphicFramePr>
            <a:graphicFrameLocks noGrp="1"/>
          </p:cNvGraphicFramePr>
          <p:nvPr>
            <p:extLst>
              <p:ext uri="{D42A27DB-BD31-4B8C-83A1-F6EECF244321}">
                <p14:modId xmlns:p14="http://schemas.microsoft.com/office/powerpoint/2010/main" val="216066361"/>
              </p:ext>
            </p:extLst>
          </p:nvPr>
        </p:nvGraphicFramePr>
        <p:xfrm>
          <a:off x="4273169" y="584005"/>
          <a:ext cx="6722237" cy="3999061"/>
        </p:xfrm>
        <a:graphic>
          <a:graphicData uri="http://schemas.openxmlformats.org/drawingml/2006/table">
            <a:tbl>
              <a:tblPr firstRow="1" bandRow="1">
                <a:tableStyleId>{8A107856-5554-42FB-B03E-39F5DBC370BA}</a:tableStyleId>
              </a:tblPr>
              <a:tblGrid>
                <a:gridCol w="2289194">
                  <a:extLst>
                    <a:ext uri="{9D8B030D-6E8A-4147-A177-3AD203B41FA5}">
                      <a16:colId xmlns:a16="http://schemas.microsoft.com/office/drawing/2014/main" val="1151996151"/>
                    </a:ext>
                  </a:extLst>
                </a:gridCol>
                <a:gridCol w="4433043">
                  <a:extLst>
                    <a:ext uri="{9D8B030D-6E8A-4147-A177-3AD203B41FA5}">
                      <a16:colId xmlns:a16="http://schemas.microsoft.com/office/drawing/2014/main" val="3989758814"/>
                    </a:ext>
                  </a:extLst>
                </a:gridCol>
              </a:tblGrid>
              <a:tr h="3605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t>Cost Category</a:t>
                      </a:r>
                    </a:p>
                  </a:txBody>
                  <a:tcPr marL="81948" marR="81948" marT="40974" marB="4097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a:t>Examples of Allowable Costs</a:t>
                      </a:r>
                    </a:p>
                  </a:txBody>
                  <a:tcPr marL="81948" marR="81948" marT="40974" marB="40974"/>
                </a:tc>
                <a:extLst>
                  <a:ext uri="{0D108BD9-81ED-4DB2-BD59-A6C34878D82A}">
                    <a16:rowId xmlns:a16="http://schemas.microsoft.com/office/drawing/2014/main" val="4234708791"/>
                  </a:ext>
                </a:extLst>
              </a:tr>
              <a:tr h="3605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t>Personnel</a:t>
                      </a:r>
                    </a:p>
                  </a:txBody>
                  <a:tcPr marL="81948" marR="81948" marT="40974" marB="4097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a:t>Seasonal staff time</a:t>
                      </a:r>
                    </a:p>
                  </a:txBody>
                  <a:tcPr marL="81948" marR="81948" marT="40974" marB="40974"/>
                </a:tc>
                <a:extLst>
                  <a:ext uri="{0D108BD9-81ED-4DB2-BD59-A6C34878D82A}">
                    <a16:rowId xmlns:a16="http://schemas.microsoft.com/office/drawing/2014/main" val="2590526715"/>
                  </a:ext>
                </a:extLst>
              </a:tr>
              <a:tr h="6064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Equipment</a:t>
                      </a:r>
                    </a:p>
                  </a:txBody>
                  <a:tcPr marL="81948" marR="81948" marT="40974" marB="40974"/>
                </a:tc>
                <a:tc>
                  <a:txBody>
                    <a:bodyPr/>
                    <a:lstStyle/>
                    <a:p>
                      <a:r>
                        <a:rPr lang="en-US" sz="1600" dirty="0"/>
                        <a:t>Wagons for hayrides, tents, first aid stations, portable restrooms</a:t>
                      </a:r>
                    </a:p>
                  </a:txBody>
                  <a:tcPr marL="81948" marR="81948" marT="40974" marB="40974"/>
                </a:tc>
                <a:extLst>
                  <a:ext uri="{0D108BD9-81ED-4DB2-BD59-A6C34878D82A}">
                    <a16:rowId xmlns:a16="http://schemas.microsoft.com/office/drawing/2014/main" val="1323067088"/>
                  </a:ext>
                </a:extLst>
              </a:tr>
              <a:tr h="360571">
                <a:tc>
                  <a:txBody>
                    <a:bodyPr/>
                    <a:lstStyle/>
                    <a:p>
                      <a:r>
                        <a:rPr lang="en-US" sz="1600"/>
                        <a:t>Supplies</a:t>
                      </a:r>
                    </a:p>
                  </a:txBody>
                  <a:tcPr marL="81948" marR="81948" marT="40974" marB="40974"/>
                </a:tc>
                <a:tc>
                  <a:txBody>
                    <a:bodyPr/>
                    <a:lstStyle/>
                    <a:p>
                      <a:r>
                        <a:rPr lang="en-US" sz="1600" dirty="0"/>
                        <a:t>Event flyers, on-farm signage, tables/chairs</a:t>
                      </a:r>
                    </a:p>
                  </a:txBody>
                  <a:tcPr marL="81948" marR="81948" marT="40974" marB="40974"/>
                </a:tc>
                <a:extLst>
                  <a:ext uri="{0D108BD9-81ED-4DB2-BD59-A6C34878D82A}">
                    <a16:rowId xmlns:a16="http://schemas.microsoft.com/office/drawing/2014/main" val="4271307114"/>
                  </a:ext>
                </a:extLst>
              </a:tr>
              <a:tr h="606415">
                <a:tc>
                  <a:txBody>
                    <a:bodyPr/>
                    <a:lstStyle/>
                    <a:p>
                      <a:r>
                        <a:rPr lang="en-US" sz="1600"/>
                        <a:t>Contractual</a:t>
                      </a:r>
                    </a:p>
                  </a:txBody>
                  <a:tcPr marL="81948" marR="81948" marT="40974" marB="40974"/>
                </a:tc>
                <a:tc>
                  <a:txBody>
                    <a:bodyPr/>
                    <a:lstStyle/>
                    <a:p>
                      <a:r>
                        <a:rPr lang="en-US" sz="1600" dirty="0"/>
                        <a:t>Site modification/improvement, outside vendors to assist with agritourism activities</a:t>
                      </a:r>
                    </a:p>
                  </a:txBody>
                  <a:tcPr marL="81948" marR="81948" marT="40974" marB="40974"/>
                </a:tc>
                <a:extLst>
                  <a:ext uri="{0D108BD9-81ED-4DB2-BD59-A6C34878D82A}">
                    <a16:rowId xmlns:a16="http://schemas.microsoft.com/office/drawing/2014/main" val="2747623101"/>
                  </a:ext>
                </a:extLst>
              </a:tr>
              <a:tr h="852259">
                <a:tc>
                  <a:txBody>
                    <a:bodyPr/>
                    <a:lstStyle/>
                    <a:p>
                      <a:r>
                        <a:rPr lang="en-US" sz="1600"/>
                        <a:t>Advertising / Marketing</a:t>
                      </a:r>
                    </a:p>
                  </a:txBody>
                  <a:tcPr marL="81948" marR="81948" marT="40974" marB="40974"/>
                </a:tc>
                <a:tc>
                  <a:txBody>
                    <a:bodyPr/>
                    <a:lstStyle/>
                    <a:p>
                      <a:r>
                        <a:rPr lang="en-US" sz="1600" dirty="0"/>
                        <a:t>Marketing agency, social media fees, other advertising costs (billboards, paper ads, radio spots etc.) </a:t>
                      </a:r>
                    </a:p>
                  </a:txBody>
                  <a:tcPr marL="81948" marR="81948" marT="40974" marB="40974"/>
                </a:tc>
                <a:extLst>
                  <a:ext uri="{0D108BD9-81ED-4DB2-BD59-A6C34878D82A}">
                    <a16:rowId xmlns:a16="http://schemas.microsoft.com/office/drawing/2014/main" val="2433940481"/>
                  </a:ext>
                </a:extLst>
              </a:tr>
              <a:tr h="852259">
                <a:tc>
                  <a:txBody>
                    <a:bodyPr/>
                    <a:lstStyle/>
                    <a:p>
                      <a:r>
                        <a:rPr lang="en-US" sz="1600"/>
                        <a:t>Other</a:t>
                      </a:r>
                    </a:p>
                  </a:txBody>
                  <a:tcPr marL="81948" marR="81948" marT="40974" marB="40974"/>
                </a:tc>
                <a:tc>
                  <a:txBody>
                    <a:bodyPr/>
                    <a:lstStyle/>
                    <a:p>
                      <a:r>
                        <a:rPr lang="en-US" sz="1600" dirty="0"/>
                        <a:t>Any costs associated with executing agritourism activities that do not fit into the above categories.</a:t>
                      </a:r>
                    </a:p>
                  </a:txBody>
                  <a:tcPr marL="81948" marR="81948" marT="40974" marB="40974"/>
                </a:tc>
                <a:extLst>
                  <a:ext uri="{0D108BD9-81ED-4DB2-BD59-A6C34878D82A}">
                    <a16:rowId xmlns:a16="http://schemas.microsoft.com/office/drawing/2014/main" val="12205938"/>
                  </a:ext>
                </a:extLst>
              </a:tr>
            </a:tbl>
          </a:graphicData>
        </a:graphic>
      </p:graphicFrame>
    </p:spTree>
    <p:extLst>
      <p:ext uri="{BB962C8B-B14F-4D97-AF65-F5344CB8AC3E}">
        <p14:creationId xmlns:p14="http://schemas.microsoft.com/office/powerpoint/2010/main" val="634507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D47BA-FA3A-8783-C2ED-3C15A94A6C63}"/>
              </a:ext>
            </a:extLst>
          </p:cNvPr>
          <p:cNvSpPr>
            <a:spLocks noGrp="1"/>
          </p:cNvSpPr>
          <p:nvPr>
            <p:ph type="title"/>
          </p:nvPr>
        </p:nvSpPr>
        <p:spPr/>
        <p:txBody>
          <a:bodyPr/>
          <a:lstStyle/>
          <a:p>
            <a:r>
              <a:rPr lang="en-US" u="sng" dirty="0"/>
              <a:t>Examples</a:t>
            </a:r>
            <a:r>
              <a:rPr lang="en-US" dirty="0"/>
              <a:t> </a:t>
            </a:r>
            <a:r>
              <a:rPr lang="en-US"/>
              <a:t>of </a:t>
            </a:r>
            <a:r>
              <a:rPr lang="en-US">
                <a:solidFill>
                  <a:schemeClr val="accent1">
                    <a:lumMod val="75000"/>
                  </a:schemeClr>
                </a:solidFill>
              </a:rPr>
              <a:t>Unallowable</a:t>
            </a:r>
            <a:r>
              <a:rPr lang="en-US"/>
              <a:t> </a:t>
            </a:r>
            <a:r>
              <a:rPr lang="en-US" dirty="0"/>
              <a:t>Costs </a:t>
            </a:r>
          </a:p>
        </p:txBody>
      </p:sp>
      <p:sp>
        <p:nvSpPr>
          <p:cNvPr id="3" name="Content Placeholder 2">
            <a:extLst>
              <a:ext uri="{FF2B5EF4-FFF2-40B4-BE49-F238E27FC236}">
                <a16:creationId xmlns:a16="http://schemas.microsoft.com/office/drawing/2014/main" id="{919BF9B6-6BBC-6086-6C3E-D9AB090FD5FD}"/>
              </a:ext>
            </a:extLst>
          </p:cNvPr>
          <p:cNvSpPr>
            <a:spLocks noGrp="1"/>
          </p:cNvSpPr>
          <p:nvPr>
            <p:ph sz="quarter" idx="13"/>
          </p:nvPr>
        </p:nvSpPr>
        <p:spPr/>
        <p:txBody>
          <a:bodyPr/>
          <a:lstStyle/>
          <a:p>
            <a:r>
              <a:rPr lang="en-US" dirty="0"/>
              <a:t>Project activities not eligible for funding through this program include any funds requested for expenses not directly related to eligible agritourism activities. </a:t>
            </a:r>
          </a:p>
          <a:p>
            <a:r>
              <a:rPr lang="en-US" u="sng" dirty="0"/>
              <a:t>This includes:</a:t>
            </a:r>
          </a:p>
          <a:p>
            <a:pPr lvl="1"/>
            <a:r>
              <a:rPr lang="en-US" dirty="0"/>
              <a:t>Any requests for grant funding to exclusively support the sale of merchandise, food, or agricultural products at </a:t>
            </a:r>
            <a:r>
              <a:rPr lang="en-US" b="1" dirty="0">
                <a:solidFill>
                  <a:schemeClr val="accent1">
                    <a:lumMod val="75000"/>
                  </a:schemeClr>
                </a:solidFill>
              </a:rPr>
              <a:t>retail.</a:t>
            </a:r>
          </a:p>
          <a:p>
            <a:pPr lvl="1"/>
            <a:r>
              <a:rPr lang="en-US" dirty="0"/>
              <a:t>Any requests for grant funding to exclusively support the </a:t>
            </a:r>
            <a:r>
              <a:rPr lang="en-US" b="1" dirty="0">
                <a:solidFill>
                  <a:schemeClr val="accent1">
                    <a:lumMod val="75000"/>
                  </a:schemeClr>
                </a:solidFill>
              </a:rPr>
              <a:t>production</a:t>
            </a:r>
            <a:r>
              <a:rPr lang="en-US" dirty="0"/>
              <a:t> of agricultural or value-added products.</a:t>
            </a:r>
          </a:p>
        </p:txBody>
      </p:sp>
    </p:spTree>
    <p:extLst>
      <p:ext uri="{BB962C8B-B14F-4D97-AF65-F5344CB8AC3E}">
        <p14:creationId xmlns:p14="http://schemas.microsoft.com/office/powerpoint/2010/main" val="3908362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276C3-ADFE-89E3-7E8D-10AC56B2AE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947354-626B-46C6-0C75-7B7183CEC50F}"/>
              </a:ext>
            </a:extLst>
          </p:cNvPr>
          <p:cNvSpPr>
            <a:spLocks noGrp="1"/>
          </p:cNvSpPr>
          <p:nvPr>
            <p:ph type="title"/>
          </p:nvPr>
        </p:nvSpPr>
        <p:spPr/>
        <p:txBody>
          <a:bodyPr/>
          <a:lstStyle/>
          <a:p>
            <a:r>
              <a:rPr lang="en-US" u="sng" dirty="0"/>
              <a:t>Examples</a:t>
            </a:r>
            <a:r>
              <a:rPr lang="en-US" dirty="0"/>
              <a:t> of </a:t>
            </a:r>
            <a:r>
              <a:rPr lang="en-US" dirty="0">
                <a:solidFill>
                  <a:schemeClr val="accent1">
                    <a:lumMod val="75000"/>
                  </a:schemeClr>
                </a:solidFill>
              </a:rPr>
              <a:t>Unallowable</a:t>
            </a:r>
            <a:r>
              <a:rPr lang="en-US" dirty="0"/>
              <a:t> Costs, cont. </a:t>
            </a:r>
          </a:p>
        </p:txBody>
      </p:sp>
      <p:sp>
        <p:nvSpPr>
          <p:cNvPr id="3" name="Content Placeholder 2">
            <a:extLst>
              <a:ext uri="{FF2B5EF4-FFF2-40B4-BE49-F238E27FC236}">
                <a16:creationId xmlns:a16="http://schemas.microsoft.com/office/drawing/2014/main" id="{2B581301-E208-630C-A541-CDD1E77FD9D4}"/>
              </a:ext>
            </a:extLst>
          </p:cNvPr>
          <p:cNvSpPr>
            <a:spLocks noGrp="1"/>
          </p:cNvSpPr>
          <p:nvPr>
            <p:ph sz="quarter" idx="13"/>
          </p:nvPr>
        </p:nvSpPr>
        <p:spPr>
          <a:xfrm>
            <a:off x="2213811" y="2282007"/>
            <a:ext cx="9368589" cy="4249422"/>
          </a:xfrm>
        </p:spPr>
        <p:txBody>
          <a:bodyPr>
            <a:normAutofit fontScale="85000" lnSpcReduction="10000"/>
          </a:bodyPr>
          <a:lstStyle/>
          <a:p>
            <a:pPr marL="0" indent="0">
              <a:buNone/>
            </a:pPr>
            <a:r>
              <a:rPr lang="en-US" b="1" dirty="0">
                <a:solidFill>
                  <a:schemeClr val="accent1">
                    <a:lumMod val="75000"/>
                  </a:schemeClr>
                </a:solidFill>
              </a:rPr>
              <a:t>The following costs and activities are presumptively ineligible for funding:</a:t>
            </a:r>
          </a:p>
          <a:p>
            <a:pPr lvl="1"/>
            <a:r>
              <a:rPr lang="en-US" dirty="0"/>
              <a:t>General operating costs, including, but not limited to:</a:t>
            </a:r>
          </a:p>
          <a:p>
            <a:pPr lvl="2"/>
            <a:r>
              <a:rPr lang="en-US" dirty="0"/>
              <a:t>General-purpose equipment that is not essential to the execution of the grant project</a:t>
            </a:r>
          </a:p>
          <a:p>
            <a:pPr lvl="2"/>
            <a:r>
              <a:rPr lang="en-US" dirty="0"/>
              <a:t>Salaries, fringe benefits or other payments to staff that are not essential to the project.</a:t>
            </a:r>
          </a:p>
          <a:p>
            <a:pPr lvl="2"/>
            <a:r>
              <a:rPr lang="en-US" dirty="0"/>
              <a:t>Insurance, membership fees, or other monthly business expenses not related to agritourism.</a:t>
            </a:r>
          </a:p>
          <a:p>
            <a:pPr lvl="1"/>
            <a:r>
              <a:rPr lang="en-US" dirty="0"/>
              <a:t>Acquiring real property (including land purchases), or any interest therein.</a:t>
            </a:r>
          </a:p>
          <a:p>
            <a:pPr lvl="1"/>
            <a:r>
              <a:rPr lang="en-US" dirty="0"/>
              <a:t>Expenses that have been or will be reimbursed under any Federal, State, or local government funding program.</a:t>
            </a:r>
          </a:p>
          <a:p>
            <a:pPr lvl="1"/>
            <a:r>
              <a:rPr lang="en-US" dirty="0"/>
              <a:t>Any costs or activities not approved in the signed grant agreement by the grantee and grantor.</a:t>
            </a:r>
          </a:p>
        </p:txBody>
      </p:sp>
    </p:spTree>
    <p:extLst>
      <p:ext uri="{BB962C8B-B14F-4D97-AF65-F5344CB8AC3E}">
        <p14:creationId xmlns:p14="http://schemas.microsoft.com/office/powerpoint/2010/main" val="1657142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58CE7-7C8B-5996-1690-622B7D2587C5}"/>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F58C3470-9CB9-4DDF-93F1-9D87B2B22AB9}"/>
              </a:ext>
            </a:extLst>
          </p:cNvPr>
          <p:cNvSpPr>
            <a:spLocks noGrp="1"/>
          </p:cNvSpPr>
          <p:nvPr>
            <p:ph type="ctrTitle"/>
          </p:nvPr>
        </p:nvSpPr>
        <p:spPr>
          <a:xfrm>
            <a:off x="6309904" y="411479"/>
            <a:ext cx="5486400" cy="3291840"/>
          </a:xfrm>
        </p:spPr>
        <p:txBody>
          <a:bodyPr/>
          <a:lstStyle/>
          <a:p>
            <a:r>
              <a:rPr lang="en-US" dirty="0"/>
              <a:t>Examples of Projects</a:t>
            </a:r>
          </a:p>
        </p:txBody>
      </p:sp>
    </p:spTree>
    <p:extLst>
      <p:ext uri="{BB962C8B-B14F-4D97-AF65-F5344CB8AC3E}">
        <p14:creationId xmlns:p14="http://schemas.microsoft.com/office/powerpoint/2010/main" val="1524582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594360" y="189572"/>
            <a:ext cx="6787747" cy="1593507"/>
          </a:xfrm>
        </p:spPr>
        <p:txBody>
          <a:bodyPr/>
          <a:lstStyle/>
          <a:p>
            <a:r>
              <a:rPr lang="en-US" dirty="0"/>
              <a:t>Agenda</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93725" y="2281238"/>
            <a:ext cx="6788150" cy="3709987"/>
          </a:xfrm>
        </p:spPr>
        <p:txBody>
          <a:bodyPr tIns="457200">
            <a:normAutofit/>
          </a:bodyPr>
          <a:lstStyle/>
          <a:p>
            <a:r>
              <a:rPr lang="en-US" b="0" dirty="0">
                <a:solidFill>
                  <a:schemeClr val="bg1"/>
                </a:solidFill>
              </a:rPr>
              <a:t>Program Overview</a:t>
            </a:r>
          </a:p>
          <a:p>
            <a:r>
              <a:rPr lang="en-US" b="0" dirty="0">
                <a:solidFill>
                  <a:schemeClr val="bg1"/>
                </a:solidFill>
              </a:rPr>
              <a:t>Applicant Eligibility</a:t>
            </a:r>
          </a:p>
          <a:p>
            <a:r>
              <a:rPr lang="en-US" b="0" dirty="0">
                <a:solidFill>
                  <a:schemeClr val="bg1"/>
                </a:solidFill>
              </a:rPr>
              <a:t>Project Types &amp; Allowable Costs</a:t>
            </a:r>
          </a:p>
          <a:p>
            <a:r>
              <a:rPr lang="en-US" b="0" dirty="0">
                <a:solidFill>
                  <a:schemeClr val="bg1"/>
                </a:solidFill>
              </a:rPr>
              <a:t>Examples of Projects</a:t>
            </a:r>
          </a:p>
          <a:p>
            <a:r>
              <a:rPr lang="en-US" b="0" dirty="0">
                <a:solidFill>
                  <a:schemeClr val="bg1"/>
                </a:solidFill>
              </a:rPr>
              <a:t>How to Apply?</a:t>
            </a:r>
          </a:p>
          <a:p>
            <a:r>
              <a:rPr lang="en-US" b="0" dirty="0">
                <a:solidFill>
                  <a:schemeClr val="bg1"/>
                </a:solidFill>
              </a:rPr>
              <a:t>Q&amp;A</a:t>
            </a:r>
          </a:p>
        </p:txBody>
      </p:sp>
    </p:spTree>
    <p:extLst>
      <p:ext uri="{BB962C8B-B14F-4D97-AF65-F5344CB8AC3E}">
        <p14:creationId xmlns:p14="http://schemas.microsoft.com/office/powerpoint/2010/main" val="3346685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F3E4B-41DC-C380-3B72-F16BBA0187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E56D99-2B3B-E65E-4F19-79680BADE059}"/>
              </a:ext>
            </a:extLst>
          </p:cNvPr>
          <p:cNvSpPr>
            <a:spLocks noGrp="1"/>
          </p:cNvSpPr>
          <p:nvPr>
            <p:ph type="title"/>
          </p:nvPr>
        </p:nvSpPr>
        <p:spPr>
          <a:xfrm>
            <a:off x="594360" y="202400"/>
            <a:ext cx="10972800" cy="1570325"/>
          </a:xfrm>
        </p:spPr>
        <p:txBody>
          <a:bodyPr anchor="b">
            <a:normAutofit/>
          </a:bodyPr>
          <a:lstStyle/>
          <a:p>
            <a:r>
              <a:rPr lang="en-US" dirty="0"/>
              <a:t>Example #1 – Eligible Project</a:t>
            </a:r>
          </a:p>
        </p:txBody>
      </p:sp>
      <p:graphicFrame>
        <p:nvGraphicFramePr>
          <p:cNvPr id="5" name="Content Placeholder 2">
            <a:extLst>
              <a:ext uri="{FF2B5EF4-FFF2-40B4-BE49-F238E27FC236}">
                <a16:creationId xmlns:a16="http://schemas.microsoft.com/office/drawing/2014/main" id="{660AC3EA-AC48-178B-B40E-61FCD8D1D176}"/>
              </a:ext>
            </a:extLst>
          </p:cNvPr>
          <p:cNvGraphicFramePr>
            <a:graphicFrameLocks noGrp="1"/>
          </p:cNvGraphicFramePr>
          <p:nvPr>
            <p:ph type="tbl" sz="quarter" idx="10"/>
            <p:extLst>
              <p:ext uri="{D42A27DB-BD31-4B8C-83A1-F6EECF244321}">
                <p14:modId xmlns:p14="http://schemas.microsoft.com/office/powerpoint/2010/main" val="2305298528"/>
              </p:ext>
            </p:extLst>
          </p:nvPr>
        </p:nvGraphicFramePr>
        <p:xfrm>
          <a:off x="594360" y="2628629"/>
          <a:ext cx="10972800" cy="36367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63973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53143-D256-2A5A-4B17-4C53BBB248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F810BC-3688-C746-1A6C-99E6804AE1EE}"/>
              </a:ext>
            </a:extLst>
          </p:cNvPr>
          <p:cNvSpPr>
            <a:spLocks noGrp="1"/>
          </p:cNvSpPr>
          <p:nvPr>
            <p:ph type="title"/>
          </p:nvPr>
        </p:nvSpPr>
        <p:spPr>
          <a:xfrm>
            <a:off x="594360" y="202400"/>
            <a:ext cx="10972800" cy="1570325"/>
          </a:xfrm>
        </p:spPr>
        <p:txBody>
          <a:bodyPr anchor="b">
            <a:normAutofit/>
          </a:bodyPr>
          <a:lstStyle/>
          <a:p>
            <a:r>
              <a:rPr lang="en-US" dirty="0"/>
              <a:t>Example #1 – Ineligible Project</a:t>
            </a:r>
          </a:p>
        </p:txBody>
      </p:sp>
      <p:graphicFrame>
        <p:nvGraphicFramePr>
          <p:cNvPr id="5" name="Content Placeholder 2">
            <a:extLst>
              <a:ext uri="{FF2B5EF4-FFF2-40B4-BE49-F238E27FC236}">
                <a16:creationId xmlns:a16="http://schemas.microsoft.com/office/drawing/2014/main" id="{7AAFF5BA-6E2D-8411-1C9D-A63143CF9CB8}"/>
              </a:ext>
            </a:extLst>
          </p:cNvPr>
          <p:cNvGraphicFramePr>
            <a:graphicFrameLocks noGrp="1"/>
          </p:cNvGraphicFramePr>
          <p:nvPr>
            <p:ph type="tbl" sz="quarter" idx="10"/>
            <p:extLst>
              <p:ext uri="{D42A27DB-BD31-4B8C-83A1-F6EECF244321}">
                <p14:modId xmlns:p14="http://schemas.microsoft.com/office/powerpoint/2010/main" val="1963345925"/>
              </p:ext>
            </p:extLst>
          </p:nvPr>
        </p:nvGraphicFramePr>
        <p:xfrm>
          <a:off x="594360" y="2628629"/>
          <a:ext cx="10972800" cy="36367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286013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50B34-EABA-833C-94FA-D1ECCBFA73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66A12B-1845-485B-B29A-80622502C1E6}"/>
              </a:ext>
            </a:extLst>
          </p:cNvPr>
          <p:cNvSpPr>
            <a:spLocks noGrp="1"/>
          </p:cNvSpPr>
          <p:nvPr>
            <p:ph type="title"/>
          </p:nvPr>
        </p:nvSpPr>
        <p:spPr>
          <a:xfrm>
            <a:off x="594360" y="202400"/>
            <a:ext cx="10972800" cy="1570325"/>
          </a:xfrm>
        </p:spPr>
        <p:txBody>
          <a:bodyPr anchor="b">
            <a:normAutofit/>
          </a:bodyPr>
          <a:lstStyle/>
          <a:p>
            <a:r>
              <a:rPr lang="en-US" dirty="0"/>
              <a:t>Example #2 – Eligible Project</a:t>
            </a:r>
          </a:p>
        </p:txBody>
      </p:sp>
      <p:graphicFrame>
        <p:nvGraphicFramePr>
          <p:cNvPr id="5" name="Content Placeholder 2">
            <a:extLst>
              <a:ext uri="{FF2B5EF4-FFF2-40B4-BE49-F238E27FC236}">
                <a16:creationId xmlns:a16="http://schemas.microsoft.com/office/drawing/2014/main" id="{1DADD8C6-CA89-DB1D-DDD9-1A666C8E1238}"/>
              </a:ext>
            </a:extLst>
          </p:cNvPr>
          <p:cNvGraphicFramePr>
            <a:graphicFrameLocks noGrp="1"/>
          </p:cNvGraphicFramePr>
          <p:nvPr>
            <p:ph type="tbl" sz="quarter" idx="10"/>
            <p:extLst>
              <p:ext uri="{D42A27DB-BD31-4B8C-83A1-F6EECF244321}">
                <p14:modId xmlns:p14="http://schemas.microsoft.com/office/powerpoint/2010/main" val="1771253600"/>
              </p:ext>
            </p:extLst>
          </p:nvPr>
        </p:nvGraphicFramePr>
        <p:xfrm>
          <a:off x="594360" y="2628629"/>
          <a:ext cx="10972800" cy="36367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30135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B43A5-838F-3F95-6FE4-994F67F23B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B0FE00-DE62-D43A-D6A5-8C6EC0AFAC1E}"/>
              </a:ext>
            </a:extLst>
          </p:cNvPr>
          <p:cNvSpPr>
            <a:spLocks noGrp="1"/>
          </p:cNvSpPr>
          <p:nvPr>
            <p:ph type="title"/>
          </p:nvPr>
        </p:nvSpPr>
        <p:spPr>
          <a:xfrm>
            <a:off x="594360" y="202400"/>
            <a:ext cx="10972800" cy="1570325"/>
          </a:xfrm>
        </p:spPr>
        <p:txBody>
          <a:bodyPr anchor="b">
            <a:normAutofit/>
          </a:bodyPr>
          <a:lstStyle/>
          <a:p>
            <a:r>
              <a:rPr lang="en-US" dirty="0"/>
              <a:t>Example #2 – Ineligible Project</a:t>
            </a:r>
          </a:p>
        </p:txBody>
      </p:sp>
      <p:graphicFrame>
        <p:nvGraphicFramePr>
          <p:cNvPr id="5" name="Content Placeholder 2">
            <a:extLst>
              <a:ext uri="{FF2B5EF4-FFF2-40B4-BE49-F238E27FC236}">
                <a16:creationId xmlns:a16="http://schemas.microsoft.com/office/drawing/2014/main" id="{E134E5CE-7355-163D-B168-6829BE53083E}"/>
              </a:ext>
            </a:extLst>
          </p:cNvPr>
          <p:cNvGraphicFramePr>
            <a:graphicFrameLocks noGrp="1"/>
          </p:cNvGraphicFramePr>
          <p:nvPr>
            <p:ph type="tbl" sz="quarter" idx="10"/>
            <p:extLst>
              <p:ext uri="{D42A27DB-BD31-4B8C-83A1-F6EECF244321}">
                <p14:modId xmlns:p14="http://schemas.microsoft.com/office/powerpoint/2010/main" val="1264288761"/>
              </p:ext>
            </p:extLst>
          </p:nvPr>
        </p:nvGraphicFramePr>
        <p:xfrm>
          <a:off x="594360" y="2628629"/>
          <a:ext cx="10972800" cy="36367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86156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CC31E-C56C-06DC-A848-0C87D586ABA2}"/>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19CF3F6F-24C3-6466-6592-ED17C9A508E6}"/>
              </a:ext>
            </a:extLst>
          </p:cNvPr>
          <p:cNvSpPr>
            <a:spLocks noGrp="1"/>
          </p:cNvSpPr>
          <p:nvPr>
            <p:ph type="ctrTitle"/>
          </p:nvPr>
        </p:nvSpPr>
        <p:spPr>
          <a:xfrm>
            <a:off x="6309904" y="411479"/>
            <a:ext cx="5486400" cy="3291840"/>
          </a:xfrm>
        </p:spPr>
        <p:txBody>
          <a:bodyPr/>
          <a:lstStyle/>
          <a:p>
            <a:r>
              <a:rPr lang="en-US" dirty="0"/>
              <a:t>How to Apply?</a:t>
            </a:r>
          </a:p>
        </p:txBody>
      </p:sp>
    </p:spTree>
    <p:extLst>
      <p:ext uri="{BB962C8B-B14F-4D97-AF65-F5344CB8AC3E}">
        <p14:creationId xmlns:p14="http://schemas.microsoft.com/office/powerpoint/2010/main" val="5067794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89843-3B87-6DD7-DFFF-002430C7DD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03CA10-49E1-4A89-46BA-BEFD9C897C2E}"/>
              </a:ext>
            </a:extLst>
          </p:cNvPr>
          <p:cNvSpPr>
            <a:spLocks noGrp="1"/>
          </p:cNvSpPr>
          <p:nvPr>
            <p:ph type="title"/>
          </p:nvPr>
        </p:nvSpPr>
        <p:spPr>
          <a:xfrm>
            <a:off x="594360" y="202400"/>
            <a:ext cx="10972800" cy="1570325"/>
          </a:xfrm>
        </p:spPr>
        <p:txBody>
          <a:bodyPr anchor="b">
            <a:normAutofit/>
          </a:bodyPr>
          <a:lstStyle/>
          <a:p>
            <a:r>
              <a:rPr lang="en-US" dirty="0"/>
              <a:t>Application Process</a:t>
            </a:r>
          </a:p>
        </p:txBody>
      </p:sp>
      <p:graphicFrame>
        <p:nvGraphicFramePr>
          <p:cNvPr id="5" name="Content Placeholder 2">
            <a:extLst>
              <a:ext uri="{FF2B5EF4-FFF2-40B4-BE49-F238E27FC236}">
                <a16:creationId xmlns:a16="http://schemas.microsoft.com/office/drawing/2014/main" id="{4CD62ECC-7DBE-C2F3-29B5-0FEB137ABFAE}"/>
              </a:ext>
            </a:extLst>
          </p:cNvPr>
          <p:cNvGraphicFramePr>
            <a:graphicFrameLocks noGrp="1"/>
          </p:cNvGraphicFramePr>
          <p:nvPr>
            <p:ph type="tbl" sz="quarter" idx="10"/>
            <p:extLst>
              <p:ext uri="{D42A27DB-BD31-4B8C-83A1-F6EECF244321}">
                <p14:modId xmlns:p14="http://schemas.microsoft.com/office/powerpoint/2010/main" val="3520753611"/>
              </p:ext>
            </p:extLst>
          </p:nvPr>
        </p:nvGraphicFramePr>
        <p:xfrm>
          <a:off x="594360" y="2628629"/>
          <a:ext cx="10972800" cy="36367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54749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CCF78-0797-DF83-76CC-071183350534}"/>
              </a:ext>
            </a:extLst>
          </p:cNvPr>
          <p:cNvSpPr>
            <a:spLocks noGrp="1"/>
          </p:cNvSpPr>
          <p:nvPr>
            <p:ph type="title"/>
          </p:nvPr>
        </p:nvSpPr>
        <p:spPr/>
        <p:txBody>
          <a:bodyPr/>
          <a:lstStyle/>
          <a:p>
            <a:r>
              <a:rPr lang="en-US" dirty="0"/>
              <a:t>Application Materials</a:t>
            </a:r>
          </a:p>
        </p:txBody>
      </p:sp>
      <p:sp>
        <p:nvSpPr>
          <p:cNvPr id="3" name="Content Placeholder 2">
            <a:extLst>
              <a:ext uri="{FF2B5EF4-FFF2-40B4-BE49-F238E27FC236}">
                <a16:creationId xmlns:a16="http://schemas.microsoft.com/office/drawing/2014/main" id="{2C921A8D-7CD2-BB1C-7321-998D2EFE5DEA}"/>
              </a:ext>
            </a:extLst>
          </p:cNvPr>
          <p:cNvSpPr>
            <a:spLocks noGrp="1"/>
          </p:cNvSpPr>
          <p:nvPr>
            <p:ph sz="quarter" idx="13"/>
          </p:nvPr>
        </p:nvSpPr>
        <p:spPr/>
        <p:txBody>
          <a:bodyPr/>
          <a:lstStyle/>
          <a:p>
            <a:r>
              <a:rPr lang="en-US" dirty="0"/>
              <a:t>Program Webpage - </a:t>
            </a:r>
            <a:r>
              <a:rPr lang="en-US" dirty="0">
                <a:hlinkClick r:id="rId2"/>
              </a:rPr>
              <a:t>New Jersey Agritourism Grant Program (NJATP)</a:t>
            </a:r>
            <a:endParaRPr lang="en-US" dirty="0"/>
          </a:p>
          <a:p>
            <a:pPr marL="0" indent="0">
              <a:buNone/>
            </a:pPr>
            <a:endParaRPr lang="en-US" dirty="0"/>
          </a:p>
          <a:p>
            <a:r>
              <a:rPr lang="en-US" dirty="0"/>
              <a:t>Application Materials</a:t>
            </a:r>
          </a:p>
          <a:p>
            <a:pPr lvl="1"/>
            <a:r>
              <a:rPr lang="en-US" u="sng" dirty="0">
                <a:solidFill>
                  <a:schemeClr val="accent6">
                    <a:lumMod val="75000"/>
                  </a:schemeClr>
                </a:solidFill>
              </a:rPr>
              <a:t>Grant Guidelines / Request for Proposals (RFP)</a:t>
            </a:r>
            <a:endParaRPr lang="en-US" dirty="0">
              <a:solidFill>
                <a:schemeClr val="accent6">
                  <a:lumMod val="75000"/>
                </a:schemeClr>
              </a:solidFill>
            </a:endParaRPr>
          </a:p>
          <a:p>
            <a:pPr lvl="1"/>
            <a:r>
              <a:rPr lang="en-US" u="sng" dirty="0">
                <a:solidFill>
                  <a:schemeClr val="accent6">
                    <a:lumMod val="75000"/>
                  </a:schemeClr>
                </a:solidFill>
                <a:hlinkClick r:id="rId3" tooltip="NJATP_Application Template - Word">
                  <a:extLst>
                    <a:ext uri="{A12FA001-AC4F-418D-AE19-62706E023703}">
                      <ahyp:hlinkClr xmlns:ahyp="http://schemas.microsoft.com/office/drawing/2018/hyperlinkcolor" val="tx"/>
                    </a:ext>
                  </a:extLst>
                </a:hlinkClick>
              </a:rPr>
              <a:t>NJATP_Application Template - Word</a:t>
            </a:r>
            <a:endParaRPr lang="en-US" dirty="0">
              <a:solidFill>
                <a:schemeClr val="accent6">
                  <a:lumMod val="75000"/>
                </a:schemeClr>
              </a:solidFill>
            </a:endParaRPr>
          </a:p>
          <a:p>
            <a:pPr lvl="1"/>
            <a:r>
              <a:rPr lang="en-US" u="sng" dirty="0">
                <a:solidFill>
                  <a:schemeClr val="accent6">
                    <a:lumMod val="75000"/>
                  </a:schemeClr>
                </a:solidFill>
                <a:hlinkClick r:id="rId4" tooltip="NJATP_Application Template - PDF">
                  <a:extLst>
                    <a:ext uri="{A12FA001-AC4F-418D-AE19-62706E023703}">
                      <ahyp:hlinkClr xmlns:ahyp="http://schemas.microsoft.com/office/drawing/2018/hyperlinkcolor" val="tx"/>
                    </a:ext>
                  </a:extLst>
                </a:hlinkClick>
              </a:rPr>
              <a:t>NJATP_Application Template - PDF</a:t>
            </a:r>
            <a:endParaRPr lang="en-US" dirty="0">
              <a:solidFill>
                <a:schemeClr val="accent6">
                  <a:lumMod val="75000"/>
                </a:schemeClr>
              </a:solidFill>
            </a:endParaRPr>
          </a:p>
          <a:p>
            <a:endParaRPr lang="en-US" dirty="0"/>
          </a:p>
        </p:txBody>
      </p:sp>
      <p:pic>
        <p:nvPicPr>
          <p:cNvPr id="5" name="Graphic 4" descr="Document with solid fill">
            <a:extLst>
              <a:ext uri="{FF2B5EF4-FFF2-40B4-BE49-F238E27FC236}">
                <a16:creationId xmlns:a16="http://schemas.microsoft.com/office/drawing/2014/main" id="{256510B1-B88D-B648-1A81-9C21D9DA5B2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211943" y="2876187"/>
            <a:ext cx="1371599" cy="1371599"/>
          </a:xfrm>
          <a:prstGeom prst="rect">
            <a:avLst/>
          </a:prstGeom>
        </p:spPr>
      </p:pic>
    </p:spTree>
    <p:extLst>
      <p:ext uri="{BB962C8B-B14F-4D97-AF65-F5344CB8AC3E}">
        <p14:creationId xmlns:p14="http://schemas.microsoft.com/office/powerpoint/2010/main" val="19239532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B40F8-D3C2-C1E6-6AE6-D1531949E706}"/>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42FB2352-86F6-A65E-6801-E1D7D343056B}"/>
              </a:ext>
            </a:extLst>
          </p:cNvPr>
          <p:cNvSpPr>
            <a:spLocks noGrp="1"/>
          </p:cNvSpPr>
          <p:nvPr>
            <p:ph type="ctrTitle"/>
          </p:nvPr>
        </p:nvSpPr>
        <p:spPr>
          <a:xfrm>
            <a:off x="6309904" y="411479"/>
            <a:ext cx="5486400" cy="3291840"/>
          </a:xfrm>
        </p:spPr>
        <p:txBody>
          <a:bodyPr/>
          <a:lstStyle/>
          <a:p>
            <a:r>
              <a:rPr lang="en-US" dirty="0"/>
              <a:t>Q&amp;A</a:t>
            </a:r>
          </a:p>
        </p:txBody>
      </p:sp>
      <p:sp>
        <p:nvSpPr>
          <p:cNvPr id="2" name="TextBox 1">
            <a:extLst>
              <a:ext uri="{FF2B5EF4-FFF2-40B4-BE49-F238E27FC236}">
                <a16:creationId xmlns:a16="http://schemas.microsoft.com/office/drawing/2014/main" id="{566A8C50-0764-E68A-6B06-7F88A04A654C}"/>
              </a:ext>
            </a:extLst>
          </p:cNvPr>
          <p:cNvSpPr txBox="1"/>
          <p:nvPr/>
        </p:nvSpPr>
        <p:spPr>
          <a:xfrm>
            <a:off x="6309904" y="4441372"/>
            <a:ext cx="4717143" cy="1200329"/>
          </a:xfrm>
          <a:prstGeom prst="rect">
            <a:avLst/>
          </a:prstGeom>
          <a:noFill/>
        </p:spPr>
        <p:txBody>
          <a:bodyPr wrap="square" rtlCol="0">
            <a:spAutoFit/>
          </a:bodyPr>
          <a:lstStyle/>
          <a:p>
            <a:r>
              <a:rPr lang="en-US" i="1" dirty="0">
                <a:solidFill>
                  <a:schemeClr val="bg1"/>
                </a:solidFill>
              </a:rPr>
              <a:t>Use the “Q&amp;A” function to type your question. </a:t>
            </a:r>
          </a:p>
          <a:p>
            <a:endParaRPr lang="en-US" i="1" dirty="0">
              <a:solidFill>
                <a:schemeClr val="bg1"/>
              </a:solidFill>
            </a:endParaRPr>
          </a:p>
          <a:p>
            <a:r>
              <a:rPr lang="en-US" i="1" dirty="0">
                <a:solidFill>
                  <a:schemeClr val="bg1"/>
                </a:solidFill>
              </a:rPr>
              <a:t>If you cannot access that function, please raise your hand and I will call on you.</a:t>
            </a:r>
          </a:p>
        </p:txBody>
      </p:sp>
    </p:spTree>
    <p:extLst>
      <p:ext uri="{BB962C8B-B14F-4D97-AF65-F5344CB8AC3E}">
        <p14:creationId xmlns:p14="http://schemas.microsoft.com/office/powerpoint/2010/main" val="38993421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0C1B7-6E4E-3DEE-50C0-1CA3B14303EE}"/>
              </a:ext>
            </a:extLst>
          </p:cNvPr>
          <p:cNvSpPr>
            <a:spLocks noGrp="1"/>
          </p:cNvSpPr>
          <p:nvPr>
            <p:ph type="ctrTitle"/>
          </p:nvPr>
        </p:nvSpPr>
        <p:spPr>
          <a:xfrm>
            <a:off x="594360" y="411479"/>
            <a:ext cx="5486400" cy="3291840"/>
          </a:xfrm>
        </p:spPr>
        <p:txBody>
          <a:bodyPr/>
          <a:lstStyle/>
          <a:p>
            <a:r>
              <a:rPr lang="en-US" dirty="0"/>
              <a:t>Thank you</a:t>
            </a:r>
          </a:p>
        </p:txBody>
      </p:sp>
      <p:sp>
        <p:nvSpPr>
          <p:cNvPr id="3" name="Text Placeholder 2">
            <a:extLst>
              <a:ext uri="{FF2B5EF4-FFF2-40B4-BE49-F238E27FC236}">
                <a16:creationId xmlns:a16="http://schemas.microsoft.com/office/drawing/2014/main" id="{8BE734F0-2DDD-AF70-F13D-F9E4C1929411}"/>
              </a:ext>
            </a:extLst>
          </p:cNvPr>
          <p:cNvSpPr>
            <a:spLocks noGrp="1"/>
          </p:cNvSpPr>
          <p:nvPr>
            <p:ph type="body" sz="quarter" idx="11"/>
          </p:nvPr>
        </p:nvSpPr>
        <p:spPr>
          <a:xfrm>
            <a:off x="594360" y="4293865"/>
            <a:ext cx="5486400" cy="1645920"/>
          </a:xfrm>
        </p:spPr>
        <p:txBody>
          <a:bodyPr/>
          <a:lstStyle/>
          <a:p>
            <a:r>
              <a:rPr lang="en-US" dirty="0">
                <a:solidFill>
                  <a:schemeClr val="bg1"/>
                </a:solidFill>
              </a:rPr>
              <a:t>Billy Conners</a:t>
            </a:r>
          </a:p>
          <a:p>
            <a:r>
              <a:rPr lang="en-US" dirty="0">
                <a:solidFill>
                  <a:schemeClr val="bg1"/>
                </a:solidFill>
              </a:rPr>
              <a:t>Grants Coordinator</a:t>
            </a:r>
          </a:p>
          <a:p>
            <a:r>
              <a:rPr lang="en-US" dirty="0">
                <a:solidFill>
                  <a:schemeClr val="bg1"/>
                </a:solidFill>
              </a:rPr>
              <a:t>New Jersey Department of Agriculture</a:t>
            </a:r>
          </a:p>
          <a:p>
            <a:r>
              <a:rPr lang="en-US" dirty="0">
                <a:solidFill>
                  <a:schemeClr val="bg1"/>
                </a:solidFill>
              </a:rPr>
              <a:t>609-913-6620</a:t>
            </a:r>
          </a:p>
          <a:p>
            <a:r>
              <a:rPr lang="en-US" dirty="0">
                <a:solidFill>
                  <a:schemeClr val="bg1"/>
                </a:solidFill>
                <a:hlinkClick r:id="rId3"/>
              </a:rPr>
              <a:t>william.conners@ag.nj.gov</a:t>
            </a:r>
            <a:r>
              <a:rPr lang="en-US" dirty="0">
                <a:solidFill>
                  <a:schemeClr val="bg1"/>
                </a:solidFill>
              </a:rPr>
              <a:t> </a:t>
            </a:r>
          </a:p>
        </p:txBody>
      </p:sp>
    </p:spTree>
    <p:extLst>
      <p:ext uri="{BB962C8B-B14F-4D97-AF65-F5344CB8AC3E}">
        <p14:creationId xmlns:p14="http://schemas.microsoft.com/office/powerpoint/2010/main" val="4261132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E75D2-4376-E859-82BA-7FB706C7A222}"/>
              </a:ext>
            </a:extLst>
          </p:cNvPr>
          <p:cNvSpPr>
            <a:spLocks noGrp="1"/>
          </p:cNvSpPr>
          <p:nvPr>
            <p:ph type="ctrTitle"/>
          </p:nvPr>
        </p:nvSpPr>
        <p:spPr/>
        <p:txBody>
          <a:bodyPr/>
          <a:lstStyle/>
          <a:p>
            <a:r>
              <a:rPr lang="en-US" dirty="0"/>
              <a:t>What is “Agritourism”?</a:t>
            </a:r>
          </a:p>
        </p:txBody>
      </p:sp>
    </p:spTree>
    <p:extLst>
      <p:ext uri="{BB962C8B-B14F-4D97-AF65-F5344CB8AC3E}">
        <p14:creationId xmlns:p14="http://schemas.microsoft.com/office/powerpoint/2010/main" val="850731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9C25110-CF36-614B-1AE8-267C7BC53E58}"/>
              </a:ext>
            </a:extLst>
          </p:cNvPr>
          <p:cNvSpPr/>
          <p:nvPr/>
        </p:nvSpPr>
        <p:spPr>
          <a:xfrm>
            <a:off x="-110836" y="-103909"/>
            <a:ext cx="12302836" cy="7065818"/>
          </a:xfrm>
          <a:prstGeom prst="rect">
            <a:avLst/>
          </a:prstGeom>
          <a:solidFill>
            <a:schemeClr val="accent3">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33EC39A1-44DE-62CA-2855-FD8C42DCE909}"/>
              </a:ext>
            </a:extLst>
          </p:cNvPr>
          <p:cNvSpPr>
            <a:spLocks noGrp="1"/>
          </p:cNvSpPr>
          <p:nvPr>
            <p:ph type="title"/>
          </p:nvPr>
        </p:nvSpPr>
        <p:spPr>
          <a:xfrm>
            <a:off x="475013" y="2755075"/>
            <a:ext cx="11241973" cy="2735283"/>
          </a:xfrm>
        </p:spPr>
        <p:txBody>
          <a:bodyPr/>
          <a:lstStyle/>
          <a:p>
            <a:r>
              <a:rPr lang="en-US" sz="3600" b="0" i="1" dirty="0"/>
              <a:t>A form of commercial enterprise that links agricultural production or agricultural processing with tourism to attract visitors onto a farm, ranch, winery, brewery, or other agricultural business for the purpose of entertaining or educating the visitors and generating income for the farm, ranch, winery, brewery, or agricultural business owner. </a:t>
            </a:r>
            <a:br>
              <a:rPr lang="en-US" sz="3600" b="0" i="1" dirty="0"/>
            </a:br>
            <a:r>
              <a:rPr lang="en-US" sz="3600" b="0" i="1" dirty="0"/>
              <a:t>				</a:t>
            </a:r>
            <a:br>
              <a:rPr lang="en-US" sz="3600" b="0" i="1" dirty="0"/>
            </a:br>
            <a:r>
              <a:rPr lang="en-US" sz="3600" b="0" i="1" dirty="0"/>
              <a:t>						-</a:t>
            </a:r>
            <a:r>
              <a:rPr lang="en-US" sz="3600" dirty="0">
                <a:hlinkClick r:id="rId2"/>
              </a:rPr>
              <a:t>P.L. 2023, c.087 (A5209)</a:t>
            </a:r>
            <a:endParaRPr lang="en-US" sz="3600" i="1" dirty="0"/>
          </a:p>
        </p:txBody>
      </p:sp>
    </p:spTree>
    <p:extLst>
      <p:ext uri="{BB962C8B-B14F-4D97-AF65-F5344CB8AC3E}">
        <p14:creationId xmlns:p14="http://schemas.microsoft.com/office/powerpoint/2010/main" val="3270920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633A5-8BE3-D44D-57F3-2EF161376844}"/>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5AB6D40A-2A0A-AF3D-8CF7-3ECD37765637}"/>
              </a:ext>
            </a:extLst>
          </p:cNvPr>
          <p:cNvSpPr>
            <a:spLocks noGrp="1"/>
          </p:cNvSpPr>
          <p:nvPr>
            <p:ph type="ctrTitle"/>
          </p:nvPr>
        </p:nvSpPr>
        <p:spPr>
          <a:xfrm>
            <a:off x="6309904" y="411479"/>
            <a:ext cx="5486400" cy="3291840"/>
          </a:xfrm>
        </p:spPr>
        <p:txBody>
          <a:bodyPr/>
          <a:lstStyle/>
          <a:p>
            <a:r>
              <a:rPr lang="en-US" dirty="0"/>
              <a:t>Program Overview</a:t>
            </a:r>
          </a:p>
        </p:txBody>
      </p:sp>
    </p:spTree>
    <p:extLst>
      <p:ext uri="{BB962C8B-B14F-4D97-AF65-F5344CB8AC3E}">
        <p14:creationId xmlns:p14="http://schemas.microsoft.com/office/powerpoint/2010/main" val="2039059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45D3755-C3E2-975E-DE68-CDECC4B526EC}"/>
              </a:ext>
            </a:extLst>
          </p:cNvPr>
          <p:cNvSpPr>
            <a:spLocks noGrp="1"/>
          </p:cNvSpPr>
          <p:nvPr>
            <p:ph type="title"/>
          </p:nvPr>
        </p:nvSpPr>
        <p:spPr>
          <a:xfrm>
            <a:off x="594360" y="102875"/>
            <a:ext cx="10873740" cy="1680205"/>
          </a:xfrm>
        </p:spPr>
        <p:txBody>
          <a:bodyPr/>
          <a:lstStyle/>
          <a:p>
            <a:r>
              <a:rPr lang="en-US" dirty="0"/>
              <a:t>Program Overview - </a:t>
            </a:r>
            <a:r>
              <a:rPr lang="en-US" i="1" dirty="0"/>
              <a:t>Background</a:t>
            </a:r>
          </a:p>
        </p:txBody>
      </p:sp>
      <p:sp>
        <p:nvSpPr>
          <p:cNvPr id="7" name="Text Placeholder 6">
            <a:extLst>
              <a:ext uri="{FF2B5EF4-FFF2-40B4-BE49-F238E27FC236}">
                <a16:creationId xmlns:a16="http://schemas.microsoft.com/office/drawing/2014/main" id="{F70BD87D-F7DA-961B-4024-A354DC87D168}"/>
              </a:ext>
            </a:extLst>
          </p:cNvPr>
          <p:cNvSpPr>
            <a:spLocks noGrp="1"/>
          </p:cNvSpPr>
          <p:nvPr>
            <p:ph sz="quarter" idx="13"/>
          </p:nvPr>
        </p:nvSpPr>
        <p:spPr>
          <a:xfrm>
            <a:off x="3657600" y="2281238"/>
            <a:ext cx="7810500" cy="3700462"/>
          </a:xfrm>
        </p:spPr>
        <p:txBody>
          <a:bodyPr>
            <a:normAutofit/>
          </a:bodyPr>
          <a:lstStyle/>
          <a:p>
            <a:r>
              <a:rPr lang="en-US" dirty="0"/>
              <a:t>Provide grant funding to support New Jersey Agritourism businesses in their efforts to attract, entertain and educate visitors.</a:t>
            </a:r>
          </a:p>
          <a:p>
            <a:r>
              <a:rPr lang="en-US" dirty="0"/>
              <a:t>Established by </a:t>
            </a:r>
            <a:r>
              <a:rPr lang="en-US" u="sng" dirty="0">
                <a:hlinkClick r:id="rId3"/>
              </a:rPr>
              <a:t>L. 2023, c. 87</a:t>
            </a:r>
            <a:r>
              <a:rPr lang="en-US" dirty="0"/>
              <a:t>, which created a state-funded “Agritourism Fund”.</a:t>
            </a:r>
          </a:p>
          <a:p>
            <a:r>
              <a:rPr lang="en-US" dirty="0"/>
              <a:t>Fund makes $2.5 million per year available to support the NJATP.</a:t>
            </a:r>
          </a:p>
          <a:p>
            <a:r>
              <a:rPr lang="en-US" dirty="0"/>
              <a:t>Funding administered through a collaborative partnership between the New Jersey Department of Agriculture and the New Jersey Department of State, Division of Travel and Tourism.</a:t>
            </a:r>
          </a:p>
          <a:p>
            <a:endParaRPr lang="en-US" dirty="0"/>
          </a:p>
          <a:p>
            <a:endParaRPr lang="en-US" dirty="0"/>
          </a:p>
        </p:txBody>
      </p:sp>
      <p:grpSp>
        <p:nvGrpSpPr>
          <p:cNvPr id="19" name="Group 18">
            <a:extLst>
              <a:ext uri="{FF2B5EF4-FFF2-40B4-BE49-F238E27FC236}">
                <a16:creationId xmlns:a16="http://schemas.microsoft.com/office/drawing/2014/main" id="{C78CEA4F-D72A-C069-6A51-328B103CA0CA}"/>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7E473402-19FD-A5B0-5CB6-E5F3926D3828}"/>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879D1CAD-2EA2-9376-7B64-0C3AC590F651}"/>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B16F8906-918C-BE0B-A4AB-6A1D48150AC7}"/>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pic>
        <p:nvPicPr>
          <p:cNvPr id="4" name="Picture 3" descr="A stack of books&#10;&#10;AI-generated content may be incorrect.">
            <a:extLst>
              <a:ext uri="{FF2B5EF4-FFF2-40B4-BE49-F238E27FC236}">
                <a16:creationId xmlns:a16="http://schemas.microsoft.com/office/drawing/2014/main" id="{9B093BFA-77F0-BB4D-34DE-99CE7FAE467D}"/>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968354" y="2728571"/>
            <a:ext cx="1588297" cy="1580978"/>
          </a:xfrm>
          <a:prstGeom prst="rect">
            <a:avLst/>
          </a:prstGeom>
        </p:spPr>
      </p:pic>
    </p:spTree>
    <p:extLst>
      <p:ext uri="{BB962C8B-B14F-4D97-AF65-F5344CB8AC3E}">
        <p14:creationId xmlns:p14="http://schemas.microsoft.com/office/powerpoint/2010/main" val="3200312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346ED-721D-85EE-2F1B-A31D0912DE29}"/>
              </a:ext>
            </a:extLst>
          </p:cNvPr>
          <p:cNvSpPr>
            <a:spLocks noGrp="1"/>
          </p:cNvSpPr>
          <p:nvPr>
            <p:ph type="title"/>
          </p:nvPr>
        </p:nvSpPr>
        <p:spPr>
          <a:xfrm>
            <a:off x="594360" y="202400"/>
            <a:ext cx="10972800" cy="1570325"/>
          </a:xfrm>
        </p:spPr>
        <p:txBody>
          <a:bodyPr anchor="b">
            <a:normAutofit/>
          </a:bodyPr>
          <a:lstStyle/>
          <a:p>
            <a:r>
              <a:rPr lang="en-US" dirty="0"/>
              <a:t>Program Overview – </a:t>
            </a:r>
            <a:r>
              <a:rPr lang="en-US" i="1" dirty="0"/>
              <a:t>Funding Objectives</a:t>
            </a:r>
            <a:endParaRPr lang="en-US" dirty="0"/>
          </a:p>
        </p:txBody>
      </p:sp>
      <p:graphicFrame>
        <p:nvGraphicFramePr>
          <p:cNvPr id="5" name="Content Placeholder 2">
            <a:extLst>
              <a:ext uri="{FF2B5EF4-FFF2-40B4-BE49-F238E27FC236}">
                <a16:creationId xmlns:a16="http://schemas.microsoft.com/office/drawing/2014/main" id="{679CE18D-2940-DE86-6136-43D9E392F196}"/>
              </a:ext>
            </a:extLst>
          </p:cNvPr>
          <p:cNvGraphicFramePr>
            <a:graphicFrameLocks noGrp="1"/>
          </p:cNvGraphicFramePr>
          <p:nvPr>
            <p:ph type="tbl" sz="quarter" idx="10"/>
            <p:extLst>
              <p:ext uri="{D42A27DB-BD31-4B8C-83A1-F6EECF244321}">
                <p14:modId xmlns:p14="http://schemas.microsoft.com/office/powerpoint/2010/main" val="1711033541"/>
              </p:ext>
            </p:extLst>
          </p:nvPr>
        </p:nvGraphicFramePr>
        <p:xfrm>
          <a:off x="594360" y="2628629"/>
          <a:ext cx="10972800" cy="36367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88484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36465-793C-9841-D348-0CE0889CB17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A6A62-A944-344F-28E7-758AF722F850}"/>
              </a:ext>
            </a:extLst>
          </p:cNvPr>
          <p:cNvSpPr>
            <a:spLocks noGrp="1"/>
          </p:cNvSpPr>
          <p:nvPr>
            <p:ph type="title"/>
          </p:nvPr>
        </p:nvSpPr>
        <p:spPr>
          <a:xfrm>
            <a:off x="594360" y="102875"/>
            <a:ext cx="10873740" cy="1680205"/>
          </a:xfrm>
        </p:spPr>
        <p:txBody>
          <a:bodyPr/>
          <a:lstStyle/>
          <a:p>
            <a:r>
              <a:rPr lang="en-US" dirty="0"/>
              <a:t>Program Overview – </a:t>
            </a:r>
            <a:r>
              <a:rPr lang="en-US" i="1" dirty="0"/>
              <a:t>2025-2026 Available Funding</a:t>
            </a:r>
          </a:p>
        </p:txBody>
      </p:sp>
      <p:sp>
        <p:nvSpPr>
          <p:cNvPr id="7" name="Text Placeholder 6">
            <a:extLst>
              <a:ext uri="{FF2B5EF4-FFF2-40B4-BE49-F238E27FC236}">
                <a16:creationId xmlns:a16="http://schemas.microsoft.com/office/drawing/2014/main" id="{69289079-240C-87DD-F91B-68DE8A98DE22}"/>
              </a:ext>
            </a:extLst>
          </p:cNvPr>
          <p:cNvSpPr>
            <a:spLocks noGrp="1"/>
          </p:cNvSpPr>
          <p:nvPr>
            <p:ph sz="quarter" idx="13"/>
          </p:nvPr>
        </p:nvSpPr>
        <p:spPr>
          <a:xfrm>
            <a:off x="3338454" y="2281238"/>
            <a:ext cx="8129646" cy="4271962"/>
          </a:xfrm>
        </p:spPr>
        <p:txBody>
          <a:bodyPr>
            <a:normAutofit fontScale="92500" lnSpcReduction="10000"/>
          </a:bodyPr>
          <a:lstStyle/>
          <a:p>
            <a:r>
              <a:rPr lang="en-US" b="1" dirty="0">
                <a:solidFill>
                  <a:schemeClr val="accent1">
                    <a:lumMod val="75000"/>
                  </a:schemeClr>
                </a:solidFill>
              </a:rPr>
              <a:t>$5 million </a:t>
            </a:r>
            <a:r>
              <a:rPr lang="en-US" dirty="0"/>
              <a:t>in total funding</a:t>
            </a:r>
          </a:p>
          <a:p>
            <a:pPr lvl="1"/>
            <a:r>
              <a:rPr lang="en-US" i="1" dirty="0"/>
              <a:t>In the future, total funding will be ~$2.5 million per grant cycle.</a:t>
            </a:r>
            <a:endParaRPr lang="en-US" dirty="0"/>
          </a:p>
          <a:p>
            <a:r>
              <a:rPr lang="en-US" dirty="0"/>
              <a:t>Applicants may request </a:t>
            </a:r>
            <a:r>
              <a:rPr lang="en-US" b="1" u="sng" dirty="0">
                <a:solidFill>
                  <a:schemeClr val="accent1">
                    <a:lumMod val="75000"/>
                  </a:schemeClr>
                </a:solidFill>
              </a:rPr>
              <a:t>up to $100,000</a:t>
            </a:r>
            <a:r>
              <a:rPr lang="en-US" b="1" dirty="0">
                <a:solidFill>
                  <a:schemeClr val="accent1">
                    <a:lumMod val="75000"/>
                  </a:schemeClr>
                </a:solidFill>
              </a:rPr>
              <a:t> </a:t>
            </a:r>
            <a:r>
              <a:rPr lang="en-US" dirty="0"/>
              <a:t>in grant funding.</a:t>
            </a:r>
          </a:p>
          <a:p>
            <a:r>
              <a:rPr lang="en-US" dirty="0"/>
              <a:t>No matching funds/cost share requirement, though proof of matching funds encouraged if project cost exceeds grant budget.</a:t>
            </a:r>
          </a:p>
          <a:p>
            <a:r>
              <a:rPr lang="en-US" dirty="0"/>
              <a:t>Certain expenses should be substantiated by supporting documentation, such as quotes, estimates, screenshots of catalog prices, etc.</a:t>
            </a:r>
          </a:p>
          <a:p>
            <a:pPr lvl="1"/>
            <a:r>
              <a:rPr lang="en-US" i="1" dirty="0">
                <a:solidFill>
                  <a:schemeClr val="accent1">
                    <a:lumMod val="75000"/>
                  </a:schemeClr>
                </a:solidFill>
              </a:rPr>
              <a:t>Supporting documentation should be provided for equipment items, contractual expenses, salary rates, and any larger budget items.</a:t>
            </a:r>
          </a:p>
          <a:p>
            <a:pPr lvl="1"/>
            <a:r>
              <a:rPr lang="en-US" i="1" dirty="0">
                <a:solidFill>
                  <a:schemeClr val="accent6">
                    <a:lumMod val="75000"/>
                  </a:schemeClr>
                </a:solidFill>
              </a:rPr>
              <a:t>You </a:t>
            </a:r>
            <a:r>
              <a:rPr lang="en-US" i="1" u="sng" dirty="0">
                <a:solidFill>
                  <a:schemeClr val="accent6">
                    <a:lumMod val="75000"/>
                  </a:schemeClr>
                </a:solidFill>
              </a:rPr>
              <a:t>do not</a:t>
            </a:r>
            <a:r>
              <a:rPr lang="en-US" i="1" dirty="0">
                <a:solidFill>
                  <a:schemeClr val="accent6">
                    <a:lumMod val="75000"/>
                  </a:schemeClr>
                </a:solidFill>
              </a:rPr>
              <a:t> need to provide documentation for items like folding chairs, posters, and other smaller expenses.</a:t>
            </a:r>
          </a:p>
          <a:p>
            <a:endParaRPr lang="en-US" dirty="0"/>
          </a:p>
          <a:p>
            <a:endParaRPr lang="en-US" dirty="0"/>
          </a:p>
          <a:p>
            <a:endParaRPr lang="en-US" dirty="0"/>
          </a:p>
        </p:txBody>
      </p:sp>
      <p:grpSp>
        <p:nvGrpSpPr>
          <p:cNvPr id="19" name="Group 18">
            <a:extLst>
              <a:ext uri="{FF2B5EF4-FFF2-40B4-BE49-F238E27FC236}">
                <a16:creationId xmlns:a16="http://schemas.microsoft.com/office/drawing/2014/main" id="{6DC4ADE0-6C5B-7CA5-410C-D840B3AD98F4}"/>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2A26D74F-9C86-EFE0-5DEF-90C217D86D0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463ECF61-0507-B9AD-4017-D4CB4B7945B1}"/>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395AC63D-4A20-48C8-E087-F2AD0780446C}"/>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pic>
        <p:nvPicPr>
          <p:cNvPr id="4" name="Picture 3" descr="Money outline">
            <a:extLst>
              <a:ext uri="{FF2B5EF4-FFF2-40B4-BE49-F238E27FC236}">
                <a16:creationId xmlns:a16="http://schemas.microsoft.com/office/drawing/2014/main" id="{70056745-597E-7814-C691-A40B2195C8F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878738" y="2550491"/>
            <a:ext cx="1580978" cy="1580978"/>
          </a:xfrm>
          <a:prstGeom prst="rect">
            <a:avLst/>
          </a:prstGeom>
        </p:spPr>
      </p:pic>
    </p:spTree>
    <p:extLst>
      <p:ext uri="{BB962C8B-B14F-4D97-AF65-F5344CB8AC3E}">
        <p14:creationId xmlns:p14="http://schemas.microsoft.com/office/powerpoint/2010/main" val="4051647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E5C3A-9C10-F4DA-E084-4535578186EA}"/>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F2367E3F-6EA5-5D28-820D-613A3A7F9B98}"/>
              </a:ext>
            </a:extLst>
          </p:cNvPr>
          <p:cNvSpPr>
            <a:spLocks noGrp="1"/>
          </p:cNvSpPr>
          <p:nvPr>
            <p:ph type="ctrTitle"/>
          </p:nvPr>
        </p:nvSpPr>
        <p:spPr>
          <a:xfrm>
            <a:off x="6309904" y="411479"/>
            <a:ext cx="5486400" cy="3291840"/>
          </a:xfrm>
        </p:spPr>
        <p:txBody>
          <a:bodyPr/>
          <a:lstStyle/>
          <a:p>
            <a:r>
              <a:rPr lang="en-US" dirty="0"/>
              <a:t>Applicant Eligibility</a:t>
            </a:r>
          </a:p>
        </p:txBody>
      </p:sp>
    </p:spTree>
    <p:extLst>
      <p:ext uri="{BB962C8B-B14F-4D97-AF65-F5344CB8AC3E}">
        <p14:creationId xmlns:p14="http://schemas.microsoft.com/office/powerpoint/2010/main" val="701295309"/>
      </p:ext>
    </p:extLst>
  </p:cSld>
  <p:clrMapOvr>
    <a:masterClrMapping/>
  </p:clrMapOvr>
</p:sld>
</file>

<file path=ppt/theme/theme1.xml><?xml version="1.0" encoding="utf-8"?>
<a:theme xmlns:a="http://schemas.openxmlformats.org/drawingml/2006/main" name="Custom">
  <a:themeElements>
    <a:clrScheme name="Custom 3">
      <a:dk1>
        <a:sysClr val="windowText" lastClr="000000"/>
      </a:dk1>
      <a:lt1>
        <a:sysClr val="window" lastClr="FFFFFF"/>
      </a:lt1>
      <a:dk2>
        <a:srgbClr val="455F51"/>
      </a:dk2>
      <a:lt2>
        <a:srgbClr val="BFE2A7"/>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853419_Win32_SL_V5" id="{958D2C9E-948D-4354-BF9D-DF8AE3C2B240}" vid="{22D4A967-05D2-4D72-8594-54CFF34148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05d957b-c37c-4be6-bb37-608c31a37f6b" xsi:nil="true"/>
    <lcf76f155ced4ddcb4097134ff3c332f xmlns="62419dcd-cd37-4584-b53e-12ce037f786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1B87FDFCE3BB54BBF8AA859033B598B" ma:contentTypeVersion="11" ma:contentTypeDescription="Create a new document." ma:contentTypeScope="" ma:versionID="796e04299d9ec156027cd91889344c93">
  <xsd:schema xmlns:xsd="http://www.w3.org/2001/XMLSchema" xmlns:xs="http://www.w3.org/2001/XMLSchema" xmlns:p="http://schemas.microsoft.com/office/2006/metadata/properties" xmlns:ns2="62419dcd-cd37-4584-b53e-12ce037f786a" xmlns:ns3="405d957b-c37c-4be6-bb37-608c31a37f6b" targetNamespace="http://schemas.microsoft.com/office/2006/metadata/properties" ma:root="true" ma:fieldsID="d7034fe0d5290dbe2c6f19df50dce050" ns2:_="" ns3:_="">
    <xsd:import namespace="62419dcd-cd37-4584-b53e-12ce037f786a"/>
    <xsd:import namespace="405d957b-c37c-4be6-bb37-608c31a37f6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2419dcd-cd37-4584-b53e-12ce037f78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81b0449-a7ed-439f-be55-0163d7004e4f"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05d957b-c37c-4be6-bb37-608c31a37f6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763b75b-a794-47ae-bf97-aa446ccad222}" ma:internalName="TaxCatchAll" ma:showField="CatchAllData" ma:web="405d957b-c37c-4be6-bb37-608c31a37f6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21FFAC0-05A2-416A-B06C-C248395482CF}">
  <ds:schemaRefs>
    <ds:schemaRef ds:uri="http://schemas.microsoft.com/sharepoint/v3/contenttype/forms"/>
  </ds:schemaRefs>
</ds:datastoreItem>
</file>

<file path=customXml/itemProps2.xml><?xml version="1.0" encoding="utf-8"?>
<ds:datastoreItem xmlns:ds="http://schemas.openxmlformats.org/officeDocument/2006/customXml" ds:itemID="{4F4B194E-8B30-4377-8C59-ECFB902D2A26}">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 ds:uri="405d957b-c37c-4be6-bb37-608c31a37f6b"/>
    <ds:schemaRef ds:uri="62419dcd-cd37-4584-b53e-12ce037f786a"/>
  </ds:schemaRefs>
</ds:datastoreItem>
</file>

<file path=customXml/itemProps3.xml><?xml version="1.0" encoding="utf-8"?>
<ds:datastoreItem xmlns:ds="http://schemas.openxmlformats.org/officeDocument/2006/customXml" ds:itemID="{468AEB1B-DA53-4AC2-849D-CCAC76052C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2419dcd-cd37-4584-b53e-12ce037f786a"/>
    <ds:schemaRef ds:uri="405d957b-c37c-4be6-bb37-608c31a37f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Geometric annual presentation</Template>
  <TotalTime>4599</TotalTime>
  <Words>1710</Words>
  <Application>Microsoft Office PowerPoint</Application>
  <PresentationFormat>Widescreen</PresentationFormat>
  <Paragraphs>159</Paragraphs>
  <Slides>28</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Franklin Gothic Book</vt:lpstr>
      <vt:lpstr>Franklin Gothic Demi</vt:lpstr>
      <vt:lpstr>Custom</vt:lpstr>
      <vt:lpstr>New Jersey Agritourism Grant Program (NJATP)</vt:lpstr>
      <vt:lpstr>Agenda</vt:lpstr>
      <vt:lpstr>What is “Agritourism”?</vt:lpstr>
      <vt:lpstr>A form of commercial enterprise that links agricultural production or agricultural processing with tourism to attract visitors onto a farm, ranch, winery, brewery, or other agricultural business for the purpose of entertaining or educating the visitors and generating income for the farm, ranch, winery, brewery, or agricultural business owner.             -P.L. 2023, c.087 (A5209)</vt:lpstr>
      <vt:lpstr>Program Overview</vt:lpstr>
      <vt:lpstr>Program Overview - Background</vt:lpstr>
      <vt:lpstr>Program Overview – Funding Objectives</vt:lpstr>
      <vt:lpstr>Program Overview – 2025-2026 Available Funding</vt:lpstr>
      <vt:lpstr>Applicant Eligibility</vt:lpstr>
      <vt:lpstr>Applicant Eligibility– Entity Types</vt:lpstr>
      <vt:lpstr>Applicant Eligibility– Requirements</vt:lpstr>
      <vt:lpstr>Is Your Farm Preserved?</vt:lpstr>
      <vt:lpstr>Project Types &amp; Allowable Costs</vt:lpstr>
      <vt:lpstr>Project Types</vt:lpstr>
      <vt:lpstr>Examples of Eligible Agritourism Activities</vt:lpstr>
      <vt:lpstr>Examples of Allowable Costs </vt:lpstr>
      <vt:lpstr>Examples of Unallowable Costs </vt:lpstr>
      <vt:lpstr>Examples of Unallowable Costs, cont. </vt:lpstr>
      <vt:lpstr>Examples of Projects</vt:lpstr>
      <vt:lpstr>Example #1 – Eligible Project</vt:lpstr>
      <vt:lpstr>Example #1 – Ineligible Project</vt:lpstr>
      <vt:lpstr>Example #2 – Eligible Project</vt:lpstr>
      <vt:lpstr>Example #2 – Ineligible Project</vt:lpstr>
      <vt:lpstr>How to Apply?</vt:lpstr>
      <vt:lpstr>Application Process</vt:lpstr>
      <vt:lpstr>Application Materials</vt:lpstr>
      <vt:lpstr>Q&amp;A</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Conners, William [AG]</dc:creator>
  <cp:lastModifiedBy>Conners, William [AG]</cp:lastModifiedBy>
  <cp:revision>2</cp:revision>
  <dcterms:created xsi:type="dcterms:W3CDTF">2025-12-12T14:40:42Z</dcterms:created>
  <dcterms:modified xsi:type="dcterms:W3CDTF">2026-01-09T15:58:22Z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0x010100D1B87FDFCE3BB54BBF8AA859033B598B</vt:lpwstr>
  </property>
  <property fmtid="{D5CDD505-2E9C-101B-9397-08002B2CF9AE}" pid="3" name="MediaServiceImageTags">
    <vt:lpwstr/>
  </property>
</Properties>
</file>